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58" r:id="rId4"/>
    <p:sldId id="273" r:id="rId5"/>
    <p:sldId id="274" r:id="rId6"/>
    <p:sldId id="259" r:id="rId7"/>
    <p:sldId id="275" r:id="rId8"/>
    <p:sldId id="260" r:id="rId9"/>
    <p:sldId id="276" r:id="rId10"/>
    <p:sldId id="277" r:id="rId11"/>
    <p:sldId id="278" r:id="rId12"/>
    <p:sldId id="266" r:id="rId13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5900" autoAdjust="0"/>
  </p:normalViewPr>
  <p:slideViewPr>
    <p:cSldViewPr>
      <p:cViewPr varScale="1">
        <p:scale>
          <a:sx n="41" d="100"/>
          <a:sy n="41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15497836340533"/>
          <c:y val="6.3634893405751347E-2"/>
          <c:w val="0.87739762988842462"/>
          <c:h val="0.5878860794574590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Sheet1!$A$1:$A$8</c:f>
              <c:strCache>
                <c:ptCount val="8"/>
                <c:pt idx="0">
                  <c:v>Rough Sleeping (streets/parks)</c:v>
                </c:pt>
                <c:pt idx="1">
                  <c:v>Living in a hostel (or supported accomodation)</c:v>
                </c:pt>
                <c:pt idx="2">
                  <c:v>Sleeping on somebody's floor/sofa</c:v>
                </c:pt>
                <c:pt idx="3">
                  <c:v>Emergency accomodation (night shelter / refuge)</c:v>
                </c:pt>
                <c:pt idx="4">
                  <c:v>B&amp;B or other temporary accomodation</c:v>
                </c:pt>
                <c:pt idx="5">
                  <c:v>Housed - in own tenancy</c:v>
                </c:pt>
                <c:pt idx="6">
                  <c:v>Other</c:v>
                </c:pt>
                <c:pt idx="7">
                  <c:v>Did not answer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14</c:v>
                </c:pt>
                <c:pt idx="1">
                  <c:v>218</c:v>
                </c:pt>
                <c:pt idx="2">
                  <c:v>16</c:v>
                </c:pt>
                <c:pt idx="3">
                  <c:v>35</c:v>
                </c:pt>
                <c:pt idx="4">
                  <c:v>10</c:v>
                </c:pt>
                <c:pt idx="5">
                  <c:v>24</c:v>
                </c:pt>
                <c:pt idx="6">
                  <c:v>8</c:v>
                </c:pt>
                <c:pt idx="7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4804376"/>
        <c:axId val="135701672"/>
      </c:barChart>
      <c:catAx>
        <c:axId val="134804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01672"/>
        <c:crosses val="autoZero"/>
        <c:auto val="0"/>
        <c:lblAlgn val="ctr"/>
        <c:lblOffset val="100"/>
        <c:tickLblSkip val="1"/>
        <c:noMultiLvlLbl val="0"/>
      </c:catAx>
      <c:valAx>
        <c:axId val="135701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aseline="0"/>
                  <a:t>Number of respondents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804376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49CE0-68FF-46BA-B3F4-C83473FCA1EA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8130D-9C50-4B4D-AC9D-B234767B8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5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0D4AF-C171-417E-9D9C-C534AE8679F2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C7C66-1543-4AA3-8136-91FC0B40B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8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Brief</a:t>
            </a:r>
            <a:r>
              <a:rPr lang="en-GB" baseline="0" dirty="0" smtClean="0"/>
              <a:t> recap of </a:t>
            </a:r>
            <a:r>
              <a:rPr lang="en-GB" dirty="0" smtClean="0"/>
              <a:t>how it came about and partnership</a:t>
            </a:r>
            <a:r>
              <a:rPr lang="en-GB" baseline="0" dirty="0" smtClean="0"/>
              <a:t> effort locally.</a:t>
            </a:r>
          </a:p>
          <a:p>
            <a:r>
              <a:rPr lang="en-GB" baseline="0" dirty="0" smtClean="0"/>
              <a:t>- Sub group of Housing needs managers group</a:t>
            </a:r>
          </a:p>
          <a:p>
            <a:endParaRPr lang="en-GB" baseline="0" dirty="0" smtClean="0"/>
          </a:p>
          <a:p>
            <a:r>
              <a:rPr lang="en-GB" baseline="0" dirty="0" smtClean="0"/>
              <a:t>Presentation will cover following from the audit results 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health service access and health status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Health related behaviours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Focus on supported and hostel accommodation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171450" indent="-171450">
              <a:buFontTx/>
              <a:buChar char="-"/>
            </a:pPr>
            <a:r>
              <a:rPr lang="en-GB" baseline="0" dirty="0" smtClean="0"/>
              <a:t>Each section in the report ends with summary and opportunities box for each section and these are highlighted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Next steps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7C66-1543-4AA3-8136-91FC0B40BC8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04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66% of respondents in the accommodation type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More</a:t>
            </a:r>
            <a:r>
              <a:rPr lang="en-GB" baseline="0" dirty="0" smtClean="0"/>
              <a:t> had three meals but lower fruit and veg consumption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Lower levels of physical activity seen in this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Encouragingly they are more likely to be registered with a GP or dentist however dentist was still only at 55% meaning it still needs to be a focus going forwards.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Slightly lower levels of depression but still very high when compared to general population.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No real difference in access to sexual health checks however those in this accommodation showed higher awareness of where and how to access sexual health check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Raises issue as to how awareness is raised in those in other living arrangements?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While % of smokers was higher in this group (80%) the proportion wanting to quit was also higher at 70% suggesting these could be good settings for a targeted approach for the service?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Lower use of a and e in past 12 months but no difference in readmission rates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Overall 48% of those in supported / hostel accommodation felt health had improved compared with 22% in other living arrangements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7C66-1543-4AA3-8136-91FC0B40BC8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444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Health</a:t>
            </a:r>
            <a:r>
              <a:rPr lang="en-GB" baseline="0" dirty="0" smtClean="0"/>
              <a:t> status figures for those in supported accommodation did not significantly vary with regards to a number of indicators however this may well be due to the fact that poor health status may have prioritised their eligibility to supported accommodation.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Encouraging that lower use of A &amp; E however would be good to understand this more. Also as re-admission rates were no different, what could be done to better support those following discharge into supported accommodation?</a:t>
            </a:r>
          </a:p>
          <a:p>
            <a:endParaRPr lang="en-GB" baseline="0" dirty="0" smtClean="0"/>
          </a:p>
          <a:p>
            <a:r>
              <a:rPr lang="en-GB" dirty="0" smtClean="0"/>
              <a:t>Not assume that health improvement is not a priority / possible for a</a:t>
            </a:r>
            <a:r>
              <a:rPr lang="en-GB" baseline="0" dirty="0" smtClean="0"/>
              <a:t> person at different stage in process</a:t>
            </a:r>
            <a:r>
              <a:rPr lang="en-GB" dirty="0" smtClean="0"/>
              <a:t>. Opportunity</a:t>
            </a:r>
            <a:r>
              <a:rPr lang="en-GB" baseline="0" dirty="0" smtClean="0"/>
              <a:t> to see potential to better use this setting as a place to promote health improvement messages in a relevant way.</a:t>
            </a:r>
          </a:p>
          <a:p>
            <a:endParaRPr lang="en-GB" baseline="0" dirty="0" smtClean="0"/>
          </a:p>
          <a:p>
            <a:r>
              <a:rPr lang="en-GB" baseline="0" dirty="0" smtClean="0"/>
              <a:t>While % of those with MH issue was lower it is still much higher than general population emphasising need to continue to improve how people are supported in this area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7C66-1543-4AA3-8136-91FC0B40BC8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780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</a:t>
            </a:r>
            <a:r>
              <a:rPr lang="en-GB" baseline="0" dirty="0" smtClean="0"/>
              <a:t> are grateful to Edward Fram. </a:t>
            </a:r>
            <a:r>
              <a:rPr lang="en-GB" baseline="0" dirty="0" err="1" smtClean="0"/>
              <a:t>PHd</a:t>
            </a:r>
            <a:r>
              <a:rPr lang="en-GB" baseline="0" dirty="0" smtClean="0"/>
              <a:t> student who has compiled the bulk of the report.</a:t>
            </a:r>
          </a:p>
          <a:p>
            <a:endParaRPr lang="en-GB" baseline="0" dirty="0" smtClean="0"/>
          </a:p>
          <a:p>
            <a:r>
              <a:rPr lang="en-GB" baseline="0" dirty="0" smtClean="0"/>
              <a:t>An interactive tool will be available in Jan 17 on the </a:t>
            </a:r>
            <a:r>
              <a:rPr lang="en-GB" baseline="0" smtClean="0"/>
              <a:t>housing section of </a:t>
            </a:r>
            <a:r>
              <a:rPr lang="en-GB" baseline="0" dirty="0" err="1" smtClean="0"/>
              <a:t>Surreyi</a:t>
            </a:r>
            <a:r>
              <a:rPr lang="en-GB" baseline="0" dirty="0" smtClean="0"/>
              <a:t> if there are particular provider or area based questions that it would be helpful to ask of the data).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7C66-1543-4AA3-8136-91FC0B40BC8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99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Results are pooled nationally so being involved</a:t>
            </a:r>
            <a:r>
              <a:rPr lang="en-GB" baseline="0" dirty="0" smtClean="0"/>
              <a:t> is </a:t>
            </a:r>
            <a:r>
              <a:rPr lang="en-GB" dirty="0" smtClean="0"/>
              <a:t>of value nationally as well as locally as is used to define the issues nationally</a:t>
            </a:r>
            <a:r>
              <a:rPr lang="en-GB" baseline="0" dirty="0" smtClean="0"/>
              <a:t> and adds weight to lobbying.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Approx. 27 areas have used tool so far and contributed so far.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4AE18-936A-4485-B1E0-AE1F248D921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960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Brief</a:t>
            </a:r>
            <a:r>
              <a:rPr lang="en-GB" baseline="0" dirty="0" smtClean="0"/>
              <a:t> overview of who responded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Borough breakdown – no real </a:t>
            </a:r>
            <a:r>
              <a:rPr lang="en-GB" baseline="0" dirty="0" err="1" smtClean="0"/>
              <a:t>suprises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329 full responses, others were only partially completed.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Mostly white male respondents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. 1in 4 were female.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7C66-1543-4AA3-8136-91FC0B40BC8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968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66% in supported accommodation / hotel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10% in emergency accommodation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7% in own tenancy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5%</a:t>
            </a:r>
            <a:r>
              <a:rPr lang="en-GB" baseline="0" dirty="0" smtClean="0"/>
              <a:t> rough sleeping (although 20% had slept rough in past)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7C66-1543-4AA3-8136-91FC0B40BC8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757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Good level of </a:t>
            </a:r>
            <a:r>
              <a:rPr lang="en-GB" dirty="0" err="1" smtClean="0"/>
              <a:t>repondents</a:t>
            </a:r>
            <a:r>
              <a:rPr lang="en-GB" baseline="0" dirty="0" smtClean="0"/>
              <a:t> </a:t>
            </a:r>
            <a:r>
              <a:rPr lang="en-GB" dirty="0" smtClean="0"/>
              <a:t>registered with a GP </a:t>
            </a:r>
            <a:r>
              <a:rPr lang="en-GB" baseline="0" dirty="0" smtClean="0"/>
              <a:t>although of these only 32% registered with a GP signed up to the homelessness public health agreement service.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High level of use of primary care although not surprising given the health needs described in this audit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Also high hospital admissions and ambulance usage.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….This confirms high usage in this group of health services. </a:t>
            </a:r>
            <a:br>
              <a:rPr lang="en-GB" baseline="0" dirty="0" smtClean="0"/>
            </a:br>
            <a:r>
              <a:rPr lang="en-GB" baseline="0" dirty="0" smtClean="0"/>
              <a:t>The report provides comparison data where possible although directly comparable data is not always available. </a:t>
            </a:r>
            <a:br>
              <a:rPr lang="en-GB" baseline="0" dirty="0" smtClean="0"/>
            </a:b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Dentist – low registration.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. Scotland in general population registration is at approx. 84%.</a:t>
            </a:r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7C66-1543-4AA3-8136-91FC0B40BC8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439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Unsurprisingly mental</a:t>
            </a:r>
            <a:r>
              <a:rPr lang="en-GB" baseline="0" dirty="0" smtClean="0"/>
              <a:t> health is a key issue here linked with other physical health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1" baseline="0" dirty="0" smtClean="0"/>
              <a:t>National HNA results indicate 34% diagnosed with depression and nationally in single figures (4-10%) so big difference with our result of 77%</a:t>
            </a:r>
            <a:br>
              <a:rPr lang="en-GB" b="1" baseline="0" dirty="0" smtClean="0"/>
            </a:b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Of those with MH problems, 83% stated they were getting some form of support. Of these 42% indicated they would like some more help – more work would be needed to understand this.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33% indicated that not able to get treatment / assessment when needed in past 12 months. Obviously subjective but is a significant proportion.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40%  indicated that they also use drugs and alcohol as a coping mechanism for their MH issue making it of key concern.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1" baseline="0" dirty="0" smtClean="0"/>
              <a:t>Long standing illness also varied as compared to 41% in national HNA survey and 28% nationally. This compares to 69% in surrey HNA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In addition to the figures on the bottom of the slide ….. The most common physical problem = joint or </a:t>
            </a:r>
            <a:r>
              <a:rPr lang="en-GB" baseline="0" dirty="0" err="1" smtClean="0"/>
              <a:t>musculoseletal</a:t>
            </a:r>
            <a:r>
              <a:rPr lang="en-GB" baseline="0" dirty="0" smtClean="0"/>
              <a:t> – 38% and then after that it is dental at 34% again highlighting the issue of dental registration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33% had two or more physical health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7C66-1543-4AA3-8136-91FC0B40BC8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278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Run through summary and opportunities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7C66-1543-4AA3-8136-91FC0B40BC8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000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In addition to info in the slide, only 6% eating 5 portions, this compares to 52% in UK and 57% in surrey in 5 portions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In addition to those never exercising the audit indicates 45% exercised 3 or more times per week. This contrasts with 68% in surrey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Drug and alcohol use also much higher than surrey level - key issues re. Drug and alcohol use – linked to MH relate to earlier slide re. coping strategy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Smoking figure compares with 14 % rate in surrey so huge difference – however 46% want to give up indicating need to link in with stop smoking service.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Healthy lifestyle elements interesting as some might see health behaviours as lower priority</a:t>
            </a:r>
            <a:r>
              <a:rPr lang="en-GB" baseline="0" dirty="0" smtClean="0"/>
              <a:t> with regards to someone who is in these circumstances. However clear that significant proportion would like help to give up smoking suggesting is an important area to consider re. opportunities.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A lot of people say health got worse however 69% think it is the same or better – more positive when we look at responses in supported accommodation.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(not mentioned on slide) Low completion of Hep B vaccine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Support is needed to help persons complete 3 stages of vaccine.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(not mentioned on slide) Low provision of flu vaccine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20% had </a:t>
            </a:r>
            <a:r>
              <a:rPr lang="en-GB" baseline="0" dirty="0" err="1" smtClean="0"/>
              <a:t>receveid</a:t>
            </a:r>
            <a:r>
              <a:rPr lang="en-GB" baseline="0" dirty="0" smtClean="0"/>
              <a:t> flu vac in last 12 months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Lower than other at risk groups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Need to acknowledge is not a recognised at risk group with regards to national free flu vaccination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Is highlighted to provide for those practices signed up to public health agreement but not automatic part of free flu jab programme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7C66-1543-4AA3-8136-91FC0B40BC8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666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Run through summary and opportunities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Opportunity</a:t>
            </a:r>
            <a:r>
              <a:rPr lang="en-GB" baseline="0" dirty="0" smtClean="0"/>
              <a:t> for targeted work re. stop smoking. Need to raise understanding of e-cigarettes as are being increasingly seen as a means of harm reduction (95% less </a:t>
            </a:r>
            <a:r>
              <a:rPr lang="en-GB" baseline="0" dirty="0" err="1" smtClean="0"/>
              <a:t>harmfull</a:t>
            </a:r>
            <a:r>
              <a:rPr lang="en-GB" baseline="0" dirty="0" smtClean="0"/>
              <a:t> than smoking tobacco)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Explore</a:t>
            </a:r>
            <a:r>
              <a:rPr lang="en-GB" baseline="0" dirty="0" smtClean="0"/>
              <a:t> how MH and SM service can further work together to support clients, recognising challenges that are often involved.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Inform recommissioning of substance misuse service in</a:t>
            </a:r>
            <a:r>
              <a:rPr lang="en-GB" baseline="0" dirty="0" smtClean="0"/>
              <a:t> 17/18 and support for HICD wider evaluation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7C66-1543-4AA3-8136-91FC0B40BC8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4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A98C-201F-4E78-828D-C441D7BEA948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CF75-C77E-4EF0-8B9B-8086EB3E37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A98C-201F-4E78-828D-C441D7BEA948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CF75-C77E-4EF0-8B9B-8086EB3E37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A98C-201F-4E78-828D-C441D7BEA948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CF75-C77E-4EF0-8B9B-8086EB3E37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A98C-201F-4E78-828D-C441D7BEA948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CF75-C77E-4EF0-8B9B-8086EB3E37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A98C-201F-4E78-828D-C441D7BEA948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CF75-C77E-4EF0-8B9B-8086EB3E37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A98C-201F-4E78-828D-C441D7BEA948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CF75-C77E-4EF0-8B9B-8086EB3E37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A98C-201F-4E78-828D-C441D7BEA948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CF75-C77E-4EF0-8B9B-8086EB3E37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A98C-201F-4E78-828D-C441D7BEA948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CF75-C77E-4EF0-8B9B-8086EB3E37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A98C-201F-4E78-828D-C441D7BEA948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CF75-C77E-4EF0-8B9B-8086EB3E37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A98C-201F-4E78-828D-C441D7BEA948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CF75-C77E-4EF0-8B9B-8086EB3E37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A98C-201F-4E78-828D-C441D7BEA948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CF75-C77E-4EF0-8B9B-8086EB3E37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5A98C-201F-4E78-828D-C441D7BEA948}" type="datetimeFigureOut">
              <a:rPr lang="en-GB" smtClean="0"/>
              <a:pPr/>
              <a:t>09/12/2016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ACF75-C77E-4EF0-8B9B-8086EB3E37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less.org.uk/facts/homelessness-in-numbers/health-needs-audit-explore-dat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homeless.org.uk/sites/default/files/site-attachments/The%20unhealthy%20state%20of%20homelessness%20FINAL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96781"/>
            <a:ext cx="9144000" cy="480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Hostel and supported Accommodation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66% of respondents in this position</a:t>
            </a:r>
          </a:p>
          <a:p>
            <a:r>
              <a:rPr lang="en-GB" dirty="0" smtClean="0"/>
              <a:t>Higher proportion having three meals but fruit and veg consumption low</a:t>
            </a:r>
          </a:p>
          <a:p>
            <a:r>
              <a:rPr lang="en-GB" dirty="0" smtClean="0"/>
              <a:t>Lower levels of physical activity</a:t>
            </a:r>
          </a:p>
          <a:p>
            <a:r>
              <a:rPr lang="en-GB" dirty="0" smtClean="0"/>
              <a:t>More likely to be registered with a GP and Dentist</a:t>
            </a:r>
          </a:p>
          <a:p>
            <a:r>
              <a:rPr lang="en-GB" dirty="0" smtClean="0"/>
              <a:t>Slightly lower levels of depression</a:t>
            </a:r>
          </a:p>
          <a:p>
            <a:r>
              <a:rPr lang="en-GB" dirty="0" smtClean="0"/>
              <a:t>No difference in those access sexual health check however awareness of service was higher</a:t>
            </a:r>
          </a:p>
          <a:p>
            <a:r>
              <a:rPr lang="en-GB" dirty="0" smtClean="0"/>
              <a:t>Larger proportion of smokers however also larger number wanting to quit</a:t>
            </a:r>
          </a:p>
          <a:p>
            <a:r>
              <a:rPr lang="en-GB" dirty="0" smtClean="0"/>
              <a:t>Lower use of A&amp;E in the previous 12 months but no difference in readmission within 30 days</a:t>
            </a:r>
          </a:p>
          <a:p>
            <a:r>
              <a:rPr lang="en-GB" dirty="0" smtClean="0"/>
              <a:t>Higher numbers feeling overall health had improved compared with those in other circumstances</a:t>
            </a:r>
          </a:p>
        </p:txBody>
      </p:sp>
    </p:spTree>
    <p:extLst>
      <p:ext uri="{BB962C8B-B14F-4D97-AF65-F5344CB8AC3E}">
        <p14:creationId xmlns:p14="http://schemas.microsoft.com/office/powerpoint/2010/main" val="350494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and 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Health of individuals may have led to them being prioritised for accommodation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Less </a:t>
            </a:r>
            <a:r>
              <a:rPr lang="en-GB" dirty="0"/>
              <a:t>likely to access A&amp;E in past 12 months although no difference was seen in 30 day re-admission </a:t>
            </a:r>
            <a:r>
              <a:rPr lang="en-GB" dirty="0" smtClean="0"/>
              <a:t>rates again supporting building further links between health and housing </a:t>
            </a:r>
            <a:r>
              <a:rPr lang="en-GB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Lower levels of mental health problems although still high compared to general population highlighting need for further development work.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Scope to increase awareness of and provide greater access to services to support healthier lifestyle choices where there are suitable settings to do so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Opportunity to promote smoking cessation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Work with outreach / support services to increase awareness of sexual health services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21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206" y="1842642"/>
            <a:ext cx="3582144" cy="3283632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-1" y="1240638"/>
            <a:ext cx="4570413" cy="510497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360000" tIns="108000" rIns="108000" bIns="108000" rtlCol="0" anchor="t" anchorCtr="0">
            <a:sp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500" b="0" i="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9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Usage at a national level</a:t>
            </a:r>
            <a:endParaRPr lang="en-US" sz="19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1" y="360364"/>
            <a:ext cx="6275807" cy="666950"/>
          </a:xfrm>
          <a:solidFill>
            <a:schemeClr val="tx2"/>
          </a:solidFill>
          <a:ln>
            <a:noFill/>
          </a:ln>
        </p:spPr>
        <p:txBody>
          <a:bodyPr wrap="square" lIns="360000" tIns="108000" rIns="108000" bIns="108000" anchor="t" anchorCtr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3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Homeless Link &amp; the HNA</a:t>
            </a:r>
            <a:endParaRPr lang="en-US" sz="3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347284" y="2142309"/>
            <a:ext cx="5928523" cy="38056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Creation of 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national database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of information about the health needs of homeless people.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Publication of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Unhealthy state of homelessness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Lobbying – figures on hospital discharge played a key role in our negotiations with the Department of Health prior to the launch of the £10m Homeless Hospital Discharge Fund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220781"/>
            <a:ext cx="4570413" cy="637219"/>
          </a:xfrm>
          <a:prstGeom prst="rect">
            <a:avLst/>
          </a:prstGeom>
          <a:solidFill>
            <a:schemeClr val="bg2"/>
          </a:solidFill>
        </p:spPr>
        <p:txBody>
          <a:bodyPr lIns="360000" tIns="360000" rIns="360000" bIns="414000" anchor="ctr" anchorCtr="0"/>
          <a:lstStyle>
            <a:lvl1pPr algn="l">
              <a:defRPr sz="1800" b="1" i="0">
                <a:solidFill>
                  <a:schemeClr val="tx2"/>
                </a:solidFill>
                <a:latin typeface="Proxima Nova Bold"/>
                <a:cs typeface="Proxima Nova Bold"/>
              </a:defRPr>
            </a:lvl1pPr>
          </a:lstStyle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www.homeless.org.uk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570413" y="6220781"/>
            <a:ext cx="4570413" cy="637219"/>
          </a:xfrm>
          <a:prstGeom prst="rect">
            <a:avLst/>
          </a:prstGeom>
          <a:solidFill>
            <a:schemeClr val="bg2"/>
          </a:solidFill>
        </p:spPr>
        <p:txBody>
          <a:bodyPr lIns="360000" tIns="360000" rIns="360000" bIns="414000" anchor="ctr" anchorCtr="0"/>
          <a:lstStyle>
            <a:lvl1pPr algn="l">
              <a:defRPr sz="1800" b="1" i="0">
                <a:solidFill>
                  <a:schemeClr val="tx2"/>
                </a:solidFill>
                <a:latin typeface="Proxima Nova Bold"/>
                <a:cs typeface="Proxima Nova Bold"/>
              </a:defRPr>
            </a:lvl1pPr>
          </a:lstStyle>
          <a:p>
            <a:pPr algn="r"/>
            <a:r>
              <a:rPr lang="en-US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Let’s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end homelessness</a:t>
            </a:r>
            <a:r>
              <a:rPr lang="en-US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together</a:t>
            </a: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891" y="2142309"/>
            <a:ext cx="2129245" cy="250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3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335 responses received</a:t>
            </a:r>
          </a:p>
        </p:txBody>
      </p:sp>
      <p:pic>
        <p:nvPicPr>
          <p:cNvPr id="18" name="Picture 17" descr="homelessness ma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268760"/>
            <a:ext cx="7763036" cy="5445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Accommodation status	</a:t>
            </a:r>
            <a:endParaRPr lang="en-GB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42481033"/>
              </p:ext>
            </p:extLst>
          </p:nvPr>
        </p:nvGraphicFramePr>
        <p:xfrm>
          <a:off x="0" y="1286827"/>
          <a:ext cx="9143999" cy="5571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79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GB" dirty="0" smtClean="0"/>
              <a:t>Health Service Use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2051720" y="5541314"/>
            <a:ext cx="5904656" cy="1316686"/>
            <a:chOff x="2051720" y="5541314"/>
            <a:chExt cx="5904656" cy="1316686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2411760" y="5877272"/>
              <a:ext cx="5544616" cy="79208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 algn="ctr">
                <a:spcBef>
                  <a:spcPct val="20000"/>
                </a:spcBef>
                <a:defRPr/>
              </a:pPr>
              <a:r>
                <a:rPr lang="en-GB" sz="2600" dirty="0" smtClean="0"/>
                <a:t>are registered with a dentist</a:t>
              </a:r>
              <a:endParaRPr lang="en-GB" sz="2600" dirty="0"/>
            </a:p>
          </p:txBody>
        </p:sp>
        <p:pic>
          <p:nvPicPr>
            <p:cNvPr id="9" name="Picture 2" descr="I:\PHE\PH Business\Infographics single PNG\registered with dentis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5541314"/>
              <a:ext cx="936104" cy="1316686"/>
            </a:xfrm>
            <a:prstGeom prst="rect">
              <a:avLst/>
            </a:prstGeom>
            <a:noFill/>
          </p:spPr>
        </p:pic>
      </p:grpSp>
      <p:grpSp>
        <p:nvGrpSpPr>
          <p:cNvPr id="15" name="Group 14"/>
          <p:cNvGrpSpPr/>
          <p:nvPr/>
        </p:nvGrpSpPr>
        <p:grpSpPr>
          <a:xfrm>
            <a:off x="467544" y="3573016"/>
            <a:ext cx="7991023" cy="2332856"/>
            <a:chOff x="467544" y="3573016"/>
            <a:chExt cx="7991023" cy="2332856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467544" y="4725144"/>
              <a:ext cx="6408712" cy="11807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R="0" lvl="0" indent="1905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GB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36% used an ambulance,</a:t>
              </a:r>
              <a:r>
                <a:rPr kumimoji="0" lang="en-GB" sz="26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and 1 in 4 of those used more than 3 times in the last 12 months</a:t>
              </a:r>
              <a:endPara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2411760" y="3573016"/>
              <a:ext cx="5976664" cy="11807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R="0" lvl="0" indent="1270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GB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38% have been admitted to hospital in the last 12 months</a:t>
              </a:r>
              <a:endPara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0" name="Picture 3" descr="I:\PHE\PH Business\Infographics single PNG\ambulance cost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88224" y="4869160"/>
              <a:ext cx="1870343" cy="465708"/>
            </a:xfrm>
            <a:prstGeom prst="rect">
              <a:avLst/>
            </a:prstGeom>
            <a:noFill/>
          </p:spPr>
        </p:pic>
        <p:pic>
          <p:nvPicPr>
            <p:cNvPr id="11" name="Picture 4" descr="I:\PHE\PH Business\Infographics single PNG\hospital bed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1560" y="3645024"/>
              <a:ext cx="1329469" cy="864096"/>
            </a:xfrm>
            <a:prstGeom prst="rect">
              <a:avLst/>
            </a:prstGeom>
            <a:noFill/>
          </p:spPr>
        </p:pic>
      </p:grpSp>
      <p:grpSp>
        <p:nvGrpSpPr>
          <p:cNvPr id="14" name="Group 13"/>
          <p:cNvGrpSpPr/>
          <p:nvPr/>
        </p:nvGrpSpPr>
        <p:grpSpPr>
          <a:xfrm>
            <a:off x="755576" y="1148018"/>
            <a:ext cx="7992888" cy="2260494"/>
            <a:chOff x="755576" y="1148018"/>
            <a:chExt cx="7992888" cy="2260494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3121496" y="1369018"/>
              <a:ext cx="5626968" cy="89269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1270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GB" sz="2600" dirty="0" smtClean="0"/>
                <a:t>a</a:t>
              </a:r>
              <a:r>
                <a:rPr kumimoji="0" lang="en-GB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re registered with a GP </a:t>
              </a:r>
              <a:endPara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755576" y="2492896"/>
              <a:ext cx="5544616" cy="8640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/>
            <a:p>
              <a:pPr marR="0" lvl="0" indent="1905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GB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61% have been to the GP over 3 times in the last 12 months</a:t>
              </a:r>
              <a:endPara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2" name="Picture 4" descr="I:\PHE\PH Business\Infographics single PNG\registered with GP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63781" y="1148018"/>
              <a:ext cx="1515430" cy="1285205"/>
            </a:xfrm>
            <a:prstGeom prst="rect">
              <a:avLst/>
            </a:prstGeom>
            <a:noFill/>
          </p:spPr>
        </p:pic>
        <p:pic>
          <p:nvPicPr>
            <p:cNvPr id="13" name="Picture 2" descr="I:\PHE\PH Business\Infographics single PNG\times to GP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0232" y="2132856"/>
              <a:ext cx="1226442" cy="127565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57422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Status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730353" y="4753744"/>
            <a:ext cx="8110174" cy="2221996"/>
            <a:chOff x="730353" y="4753744"/>
            <a:chExt cx="8110174" cy="2221996"/>
          </a:xfrm>
        </p:grpSpPr>
        <p:pic>
          <p:nvPicPr>
            <p:cNvPr id="2050" name="Picture 2" descr="I:\PHE\PH Business\Infographics single PNG\wheelchai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8144" y="4753744"/>
              <a:ext cx="973683" cy="982291"/>
            </a:xfrm>
            <a:prstGeom prst="rect">
              <a:avLst/>
            </a:prstGeom>
            <a:noFill/>
          </p:spPr>
        </p:pic>
        <p:pic>
          <p:nvPicPr>
            <p:cNvPr id="2052" name="Picture 4" descr="I:\PHE\PH Business\Infographics single PNG\pa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4489" y="4770876"/>
              <a:ext cx="792088" cy="1154218"/>
            </a:xfrm>
            <a:prstGeom prst="rect">
              <a:avLst/>
            </a:prstGeom>
            <a:noFill/>
          </p:spPr>
        </p:pic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4620973" y="5764017"/>
              <a:ext cx="4219554" cy="94022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127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GB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69% have long-standing</a:t>
              </a:r>
              <a:r>
                <a:rPr kumimoji="0" lang="en-GB" sz="26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illness, disability or infirmity</a:t>
              </a:r>
              <a:endPara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730353" y="5795012"/>
              <a:ext cx="3024336" cy="11807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lvl="0" indent="-342900" algn="ctr">
                <a:spcBef>
                  <a:spcPct val="20000"/>
                </a:spcBef>
                <a:defRPr/>
              </a:pPr>
              <a:r>
                <a:rPr lang="en-GB" sz="2600" dirty="0" smtClean="0"/>
                <a:t>49% suffers from pain or discomfort</a:t>
              </a:r>
              <a:endParaRPr lang="en-GB" sz="2600" dirty="0"/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>
          <a:xfrm>
            <a:off x="755576" y="6281936"/>
            <a:ext cx="64087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50290" y="1214447"/>
            <a:ext cx="7570616" cy="2395674"/>
            <a:chOff x="850290" y="1214447"/>
            <a:chExt cx="7570616" cy="2395674"/>
          </a:xfrm>
        </p:grpSpPr>
        <p:pic>
          <p:nvPicPr>
            <p:cNvPr id="2053" name="Picture 5" descr="I:\PHE\PH Business\Infographics single PNG\treatment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8942" y="2414870"/>
              <a:ext cx="1080120" cy="1155834"/>
            </a:xfrm>
            <a:prstGeom prst="rect">
              <a:avLst/>
            </a:prstGeom>
            <a:noFill/>
          </p:spPr>
        </p:pic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2444242" y="1266747"/>
              <a:ext cx="5976664" cy="11807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R="0" lvl="0" indent="127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GB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77% have been diagnosed</a:t>
              </a:r>
              <a:r>
                <a:rPr kumimoji="0" lang="en-GB" sz="26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with depression; 61% with anxiety disorder or phobia</a:t>
              </a:r>
              <a:endPara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1082870" y="2429393"/>
              <a:ext cx="5616624" cy="11807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/>
            <a:p>
              <a:pPr marL="342900" marR="0" lvl="0" indent="-34290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GB" sz="2600" dirty="0"/>
                <a:t>R</a:t>
              </a:r>
              <a:r>
                <a:rPr kumimoji="0" lang="en-GB" sz="2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eceiving</a:t>
              </a:r>
              <a:r>
                <a:rPr kumimoji="0" lang="en-GB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support/treatment</a:t>
              </a:r>
              <a:r>
                <a:rPr kumimoji="0" lang="en-GB" sz="26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to help with their mental health problem, but 2 out of 5 would  still like more help</a:t>
              </a:r>
              <a:endPara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027" name="Picture 3" descr="I:\PHE\PH Business\Infographics single PNG\depression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50290" y="1214447"/>
              <a:ext cx="1013990" cy="1080120"/>
            </a:xfrm>
            <a:prstGeom prst="rect">
              <a:avLst/>
            </a:prstGeom>
            <a:noFill/>
          </p:spPr>
        </p:pic>
      </p:grpSp>
      <p:grpSp>
        <p:nvGrpSpPr>
          <p:cNvPr id="4" name="Group 3"/>
          <p:cNvGrpSpPr/>
          <p:nvPr/>
        </p:nvGrpSpPr>
        <p:grpSpPr>
          <a:xfrm>
            <a:off x="1403648" y="3570704"/>
            <a:ext cx="6332674" cy="1284956"/>
            <a:chOff x="1403648" y="3570704"/>
            <a:chExt cx="6332674" cy="1284956"/>
          </a:xfrm>
        </p:grpSpPr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2444242" y="3674932"/>
              <a:ext cx="5292080" cy="11807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R="0" lvl="0" indent="1905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GB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40% use drugs or alcohol</a:t>
              </a:r>
              <a:r>
                <a:rPr kumimoji="0" lang="en-GB" sz="26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to help them cope with their mental health</a:t>
              </a:r>
              <a:endPara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7" name="Picture 3" descr="I:\PHE\PH Business\Infographics single PNG\alcohol and drugs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03648" y="3570704"/>
              <a:ext cx="720080" cy="104752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and 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High </a:t>
            </a:r>
            <a:r>
              <a:rPr lang="en-GB" dirty="0"/>
              <a:t>usage of primary care, A&amp;E and hospital </a:t>
            </a:r>
            <a:r>
              <a:rPr lang="en-GB" dirty="0" smtClean="0"/>
              <a:t>admissions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High level of mental health problems with a large number indicating difficulty in accessing support or an assessment.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Need for further coordination of services in mental health and substance misuse.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Increase awareness of practices signed up to enhanced service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Low </a:t>
            </a:r>
            <a:r>
              <a:rPr lang="en-GB" dirty="0"/>
              <a:t>level of registration with a </a:t>
            </a:r>
            <a:r>
              <a:rPr lang="en-GB" dirty="0" smtClean="0"/>
              <a:t>dentist indicating need to raise </a:t>
            </a:r>
            <a:r>
              <a:rPr lang="en-GB" dirty="0"/>
              <a:t>awareness of entitlement to dental services access </a:t>
            </a:r>
            <a:r>
              <a:rPr lang="en-GB" dirty="0" smtClean="0"/>
              <a:t>and </a:t>
            </a:r>
            <a:r>
              <a:rPr lang="en-GB" dirty="0"/>
              <a:t>consider how specific barriers can be addressed.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Consider opportunities for </a:t>
            </a:r>
            <a:r>
              <a:rPr lang="en-GB" dirty="0"/>
              <a:t>s</a:t>
            </a:r>
            <a:r>
              <a:rPr lang="en-GB" dirty="0" smtClean="0"/>
              <a:t>upported accommodation as a setting to help people manage their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70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related behaviours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395536" y="4523303"/>
            <a:ext cx="3384376" cy="2192214"/>
            <a:chOff x="395536" y="4523303"/>
            <a:chExt cx="3384376" cy="2192214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395536" y="5534789"/>
              <a:ext cx="3384376" cy="11807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/>
            <a:p>
              <a:pPr lvl="0" algn="ctr">
                <a:spcBef>
                  <a:spcPct val="20000"/>
                </a:spcBef>
                <a:defRPr/>
              </a:pPr>
              <a:r>
                <a:rPr lang="en-GB" sz="2600" dirty="0" smtClean="0"/>
                <a:t>78% Smoke &amp; </a:t>
              </a:r>
              <a:br>
                <a:rPr lang="en-GB" sz="2600" dirty="0" smtClean="0"/>
              </a:br>
              <a:r>
                <a:rPr lang="en-GB" sz="2600" dirty="0" smtClean="0"/>
                <a:t>46% of those would like to give up</a:t>
              </a:r>
              <a:endParaRPr lang="en-GB" sz="2600" dirty="0"/>
            </a:p>
          </p:txBody>
        </p:sp>
        <p:pic>
          <p:nvPicPr>
            <p:cNvPr id="3074" name="Picture 2" descr="I:\PHE\PH Business\Infographics single PNG\no smokin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656" y="4523303"/>
              <a:ext cx="936104" cy="936105"/>
            </a:xfrm>
            <a:prstGeom prst="rect">
              <a:avLst/>
            </a:prstGeom>
            <a:noFill/>
          </p:spPr>
        </p:pic>
      </p:grpSp>
      <p:grpSp>
        <p:nvGrpSpPr>
          <p:cNvPr id="4" name="Group 3"/>
          <p:cNvGrpSpPr/>
          <p:nvPr/>
        </p:nvGrpSpPr>
        <p:grpSpPr>
          <a:xfrm>
            <a:off x="961827" y="1995460"/>
            <a:ext cx="7858645" cy="1321497"/>
            <a:chOff x="961827" y="1995460"/>
            <a:chExt cx="7858645" cy="1321497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2843808" y="2136229"/>
              <a:ext cx="5976664" cy="11807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R="0" lvl="0" indent="1270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GB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 in 3 never</a:t>
              </a:r>
              <a:r>
                <a:rPr kumimoji="0" lang="en-GB" sz="26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exercises for 30 minutes or more during the week</a:t>
              </a:r>
              <a:endPara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3076" name="Picture 4" descr="I:\PHE\PH Business\Infographics single PNG\exercise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61827" y="1995460"/>
              <a:ext cx="1665957" cy="938536"/>
            </a:xfrm>
            <a:prstGeom prst="rect">
              <a:avLst/>
            </a:prstGeom>
            <a:noFill/>
          </p:spPr>
        </p:pic>
      </p:grpSp>
      <p:grpSp>
        <p:nvGrpSpPr>
          <p:cNvPr id="3" name="Group 2"/>
          <p:cNvGrpSpPr/>
          <p:nvPr/>
        </p:nvGrpSpPr>
        <p:grpSpPr>
          <a:xfrm>
            <a:off x="817240" y="1168153"/>
            <a:ext cx="5842992" cy="892695"/>
            <a:chOff x="817240" y="1168153"/>
            <a:chExt cx="5842992" cy="892695"/>
          </a:xfrm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817240" y="1168153"/>
              <a:ext cx="5626968" cy="89269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1270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GB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38% eat one or less meals a day</a:t>
              </a:r>
              <a:endPara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3077" name="Picture 5" descr="I:\PHE\PH Business\Infographics single PNG\forkknife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52120" y="1268760"/>
              <a:ext cx="1008112" cy="741647"/>
            </a:xfrm>
            <a:prstGeom prst="rect">
              <a:avLst/>
            </a:prstGeom>
            <a:noFill/>
          </p:spPr>
        </p:pic>
      </p:grpSp>
      <p:grpSp>
        <p:nvGrpSpPr>
          <p:cNvPr id="7" name="Group 6"/>
          <p:cNvGrpSpPr/>
          <p:nvPr/>
        </p:nvGrpSpPr>
        <p:grpSpPr>
          <a:xfrm>
            <a:off x="3995791" y="4722750"/>
            <a:ext cx="4680520" cy="2204864"/>
            <a:chOff x="3995791" y="4722750"/>
            <a:chExt cx="4680520" cy="2204864"/>
          </a:xfrm>
        </p:grpSpPr>
        <p:pic>
          <p:nvPicPr>
            <p:cNvPr id="14" name="Picture 3" descr="I:\PHE\PH Business\Infographics single PNG\health in last 12 months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40007" y="4722750"/>
              <a:ext cx="1008401" cy="1003176"/>
            </a:xfrm>
            <a:prstGeom prst="rect">
              <a:avLst/>
            </a:prstGeom>
            <a:noFill/>
          </p:spPr>
        </p:pic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3995791" y="5746886"/>
              <a:ext cx="4680520" cy="11807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GB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31%</a:t>
              </a:r>
              <a:r>
                <a:rPr kumimoji="0" lang="en-GB" sz="26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think their health is worse than it was 12 months ago</a:t>
              </a:r>
              <a:endPara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7200" y="3212976"/>
            <a:ext cx="8075240" cy="1223466"/>
            <a:chOff x="457200" y="3212976"/>
            <a:chExt cx="8075240" cy="1223466"/>
          </a:xfrm>
        </p:grpSpPr>
        <p:pic>
          <p:nvPicPr>
            <p:cNvPr id="16" name="Picture 3" descr="I:\PHE\PH Business\Infographics single PNG\alcohol and drugs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812360" y="3212976"/>
              <a:ext cx="720080" cy="1047523"/>
            </a:xfrm>
            <a:prstGeom prst="rect">
              <a:avLst/>
            </a:prstGeom>
            <a:noFill/>
          </p:spPr>
        </p:pic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457200" y="3255714"/>
              <a:ext cx="7643192" cy="118072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R="0" lvl="0" indent="1270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GB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56% taken some</a:t>
              </a:r>
              <a:r>
                <a:rPr kumimoji="0" lang="en-GB" sz="26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 form of illegal drug</a:t>
              </a:r>
            </a:p>
            <a:p>
              <a:pPr marR="0" lvl="0" indent="1270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GB" sz="2600" baseline="0" dirty="0" smtClean="0"/>
                <a:t>14%</a:t>
              </a:r>
              <a:r>
                <a:rPr lang="en-GB" sz="2600" dirty="0" smtClean="0"/>
                <a:t> acknowledged drinking problem (17% recovery)</a:t>
              </a:r>
              <a:endPara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and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High smoking rates, substance and alcohol use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Targeted promotion of stop smoking service / awareness of e-cigarettes re. harm reduction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Inform recommissioning of substance misuse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Support high impact complex drinkers programme wider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Further develop joint working opportunities between mental health and substance misuse / alcohol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</a:t>
            </a:r>
            <a:r>
              <a:rPr lang="en-GB" dirty="0" smtClean="0"/>
              <a:t>eed </a:t>
            </a:r>
            <a:r>
              <a:rPr lang="en-GB" dirty="0"/>
              <a:t>to understand and address barriers experienced </a:t>
            </a:r>
            <a:r>
              <a:rPr lang="en-GB" dirty="0" smtClean="0"/>
              <a:t>in accessing and completing vaccination programmes such (</a:t>
            </a:r>
            <a:r>
              <a:rPr lang="en-GB" dirty="0" err="1" smtClean="0"/>
              <a:t>eg</a:t>
            </a:r>
            <a:r>
              <a:rPr lang="en-GB" dirty="0" smtClean="0"/>
              <a:t>. Hep B and Flu)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Consider how healthy lifestyle programmes including healthy eating and physical activity can be tailored to provide relevant support</a:t>
            </a:r>
          </a:p>
        </p:txBody>
      </p:sp>
    </p:spTree>
    <p:extLst>
      <p:ext uri="{BB962C8B-B14F-4D97-AF65-F5344CB8AC3E}">
        <p14:creationId xmlns:p14="http://schemas.microsoft.com/office/powerpoint/2010/main" val="109205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2819</TotalTime>
  <Words>1702</Words>
  <Application>Microsoft Office PowerPoint</Application>
  <PresentationFormat>On-screen Show (4:3)</PresentationFormat>
  <Paragraphs>189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Homeless Link &amp; the HNA</vt:lpstr>
      <vt:lpstr>335 responses received</vt:lpstr>
      <vt:lpstr>Accommodation status </vt:lpstr>
      <vt:lpstr>Health Service Use</vt:lpstr>
      <vt:lpstr>Health Status</vt:lpstr>
      <vt:lpstr>Summary and opportunities</vt:lpstr>
      <vt:lpstr>Health related behaviours</vt:lpstr>
      <vt:lpstr>Summary and opportunities</vt:lpstr>
      <vt:lpstr>Hostel and supported Accommodation</vt:lpstr>
      <vt:lpstr>Summary and opportunities</vt:lpstr>
      <vt:lpstr>PowerPoint Presentation</vt:lpstr>
    </vt:vector>
  </TitlesOfParts>
  <Company>Surrey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PAustenR</dc:creator>
  <cp:lastModifiedBy>Anupama Shaikh PHE</cp:lastModifiedBy>
  <cp:revision>101</cp:revision>
  <cp:lastPrinted>2016-11-03T09:26:38Z</cp:lastPrinted>
  <dcterms:created xsi:type="dcterms:W3CDTF">2016-06-13T07:11:27Z</dcterms:created>
  <dcterms:modified xsi:type="dcterms:W3CDTF">2016-12-09T10:10:43Z</dcterms:modified>
</cp:coreProperties>
</file>