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6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3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3EDC9-BE18-4C22-9968-B7E56F085E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147C36-E7B7-42F4-A291-15968EC13B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C2D78E-1CF7-4112-A7C9-2802B65BD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B7DD22-2BBE-4512-82F8-4A782AC8E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F13463-C66B-498C-A458-BD8E87A57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479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1FC91-E66C-4C84-92FB-E785F943B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39E8D-C05E-42DD-91CC-C8BE5CF95B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C2CACB-8B02-4EB1-9D5F-C059952E9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22C949-2BE8-4010-8EC1-874F40CC7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52202-B69F-4D40-B377-84859BD98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42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E40D9-95B3-408E-838A-31E5DBDAE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89DACD-5353-4240-B54C-99CCC593A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A36E0-5995-4618-A9B0-E31627EC8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7CA1EB-E62B-4D11-8EBE-603C5CE47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C4FA8-5B73-46D3-8455-57B4EA241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486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D5E4D-C026-43EC-839E-9F63922C5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7F427-E7CD-40B6-9B30-0B153AF04E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E58034-3CF1-410C-97EA-1D77B6E99E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001308-6C84-48BC-A40D-3673EE3FB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5A52D4-6BAC-4FA2-A623-1AC2348AA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099F92-8EDA-4E51-A9AC-9928EBCB0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478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2F8B0-4EA8-435B-A5EC-BA1A8A381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51C23B-A7E1-4BCB-9FDD-17E66A00AB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235F39-F4E3-4F6F-9DD6-3035EFD474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382B9-283F-4EFA-AA27-446FA62C90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62C6BD-F1ED-4C63-8087-FE5601EBEF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166CD5-94DA-42AD-8D1E-BCCC672C1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C9C60C-B008-4E51-823D-DAC06CF71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3E92E7-E7DF-4F9F-B716-55BF88E9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015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39AA9-2492-479E-AC0F-EC6C709EF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9A1DF2-EE31-4FBB-9A17-2515EEEF9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1A7C1F-F864-4F78-B84A-979491F08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C6151C-4528-4DD3-9CD4-A45A6467B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428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5EFEFB-88C2-436C-9103-F7F27ECD9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BF7E5E-2578-4959-B1B9-0A3909888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617C89-567A-4317-B5CB-11FF6A476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425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3A5B4-97B4-42EE-9C80-F4D16E2A3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AAFBF-7841-406E-9B07-2E9A9B882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31EC9-6D44-40CA-BD31-47D2BA455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30CBFC-3DC1-4355-8244-8078E5924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41FFD8-880F-437E-8E8E-1E95DD852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CEE01A-CA1D-4B9A-9EA8-AC45763BF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82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2A0FF-9808-4D71-8F43-C7368E586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AB557E-7902-440B-9666-223E6DF886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9D8BE4-37F8-42E7-BDB6-21948D5CE1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2E115E-91F1-4EBE-B0AD-BBAD5F9DD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E64D9A-B6B0-4357-BD12-58619D037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C3B23A-A0D4-47A5-AF9D-1AC0CFB2D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973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DFB17-625E-41AB-9F65-846B14BCE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422115-05EF-41F5-8B8C-32E58E4136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D3893-B958-4E54-9750-E1ECAAB23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29E0A-4B2E-444A-9838-706FEE973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CE0962-F4BC-4065-ABEE-8E7198627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891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7BAFA7-F2F8-407F-8652-5B02852B63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23BC26-9D8C-48FA-A69B-8E08A35A1D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CE866-0CB3-4490-BC50-3E1A3F8B2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DF08A-995A-4CEE-86EA-7B44FBEB2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67291-07BA-4D6E-96DA-CC3238CFE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5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AD460E-21AF-47D4-BF35-AF8BAEE25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E4F438-0138-4B2F-944C-7F1DBE82D7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5C06A-B226-413E-A187-300D1EB8F1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270EB-608E-49F0-BD0D-9B62A48B6642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06294-0A08-4625-AFCC-6FE6F89A26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E50DC-1D39-4255-B1C9-C1F484C350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70D9B-5C29-48E0-BA6A-ADD76407C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935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78BDC-7D67-408E-AABB-1D7730FA0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Housing: the national and regional context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4177DD-5EAA-4664-B011-2C249DF5C7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Tony Travers</a:t>
            </a:r>
          </a:p>
          <a:p>
            <a:r>
              <a:rPr lang="en-GB" dirty="0"/>
              <a:t>London School of Economics and Political Science</a:t>
            </a:r>
          </a:p>
        </p:txBody>
      </p:sp>
    </p:spTree>
    <p:extLst>
      <p:ext uri="{BB962C8B-B14F-4D97-AF65-F5344CB8AC3E}">
        <p14:creationId xmlns:p14="http://schemas.microsoft.com/office/powerpoint/2010/main" val="1893946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F97A2C-6575-4947-BB43-25D61B3B0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Housing ‘need’ and supply, England</a:t>
            </a:r>
          </a:p>
        </p:txBody>
      </p:sp>
      <p:pic>
        <p:nvPicPr>
          <p:cNvPr id="5" name="Picture 4" descr="Chart, line chart&#10;&#10;Description automatically generated">
            <a:extLst>
              <a:ext uri="{FF2B5EF4-FFF2-40B4-BE49-F238E27FC236}">
                <a16:creationId xmlns:a16="http://schemas.microsoft.com/office/drawing/2014/main" id="{74029C08-FD93-4E94-A6FA-E1BD830EDF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639" y="1872297"/>
            <a:ext cx="6398721" cy="41802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F495D13-4562-411B-ACDE-E5860F910959}"/>
              </a:ext>
            </a:extLst>
          </p:cNvPr>
          <p:cNvSpPr txBox="1"/>
          <p:nvPr/>
        </p:nvSpPr>
        <p:spPr>
          <a:xfrm>
            <a:off x="8434699" y="6161617"/>
            <a:ext cx="27376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House of Commons Library</a:t>
            </a:r>
          </a:p>
        </p:txBody>
      </p:sp>
    </p:spTree>
    <p:extLst>
      <p:ext uri="{BB962C8B-B14F-4D97-AF65-F5344CB8AC3E}">
        <p14:creationId xmlns:p14="http://schemas.microsoft.com/office/powerpoint/2010/main" val="3466922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7229B7-1A95-4A70-92F1-69965BB59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New build, change of use and conversions</a:t>
            </a:r>
          </a:p>
        </p:txBody>
      </p:sp>
      <p:pic>
        <p:nvPicPr>
          <p:cNvPr id="5" name="Picture 4" descr="Chart, line chart&#10;&#10;Description automatically generated">
            <a:extLst>
              <a:ext uri="{FF2B5EF4-FFF2-40B4-BE49-F238E27FC236}">
                <a16:creationId xmlns:a16="http://schemas.microsoft.com/office/drawing/2014/main" id="{CC2E17D9-5362-4310-BBFB-8C8FDEC6B8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198" y="1939539"/>
            <a:ext cx="6455603" cy="42819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0D3FDB0-70FD-47DA-9CF7-1EB4681CED32}"/>
              </a:ext>
            </a:extLst>
          </p:cNvPr>
          <p:cNvSpPr txBox="1"/>
          <p:nvPr/>
        </p:nvSpPr>
        <p:spPr>
          <a:xfrm>
            <a:off x="7864980" y="6115992"/>
            <a:ext cx="3142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Source: House of Commons Library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3799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imeline&#10;&#10;Description automatically generated">
            <a:extLst>
              <a:ext uri="{FF2B5EF4-FFF2-40B4-BE49-F238E27FC236}">
                <a16:creationId xmlns:a16="http://schemas.microsoft.com/office/drawing/2014/main" id="{E629B644-06C5-4C86-BFCF-449DBD5C5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181" y="348669"/>
            <a:ext cx="4925851" cy="59665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4F278A-12E2-459D-9E94-CE4A6074530D}"/>
              </a:ext>
            </a:extLst>
          </p:cNvPr>
          <p:cNvSpPr txBox="1"/>
          <p:nvPr/>
        </p:nvSpPr>
        <p:spPr>
          <a:xfrm>
            <a:off x="9018872" y="5938787"/>
            <a:ext cx="27376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House of Commons Library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CDBAB-2C78-40BF-A383-B5D77BDA0B9A}"/>
              </a:ext>
            </a:extLst>
          </p:cNvPr>
          <p:cNvSpPr txBox="1"/>
          <p:nvPr/>
        </p:nvSpPr>
        <p:spPr>
          <a:xfrm>
            <a:off x="747937" y="2619151"/>
            <a:ext cx="27755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House building now mostly</a:t>
            </a:r>
          </a:p>
          <a:p>
            <a:r>
              <a:rPr lang="en-GB" dirty="0">
                <a:solidFill>
                  <a:schemeClr val="accent1"/>
                </a:solidFill>
              </a:rPr>
              <a:t>by the private sector, very</a:t>
            </a:r>
          </a:p>
          <a:p>
            <a:r>
              <a:rPr lang="en-GB" dirty="0">
                <a:solidFill>
                  <a:schemeClr val="accent1"/>
                </a:solidFill>
              </a:rPr>
              <a:t>different from the post-war</a:t>
            </a:r>
          </a:p>
          <a:p>
            <a:r>
              <a:rPr lang="en-GB" dirty="0">
                <a:solidFill>
                  <a:schemeClr val="accent1"/>
                </a:solidFill>
              </a:rPr>
              <a:t>period</a:t>
            </a:r>
          </a:p>
        </p:txBody>
      </p:sp>
    </p:spTree>
    <p:extLst>
      <p:ext uri="{BB962C8B-B14F-4D97-AF65-F5344CB8AC3E}">
        <p14:creationId xmlns:p14="http://schemas.microsoft.com/office/powerpoint/2010/main" val="920576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97F1E-B452-4505-BDEE-DA5BA755C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Parties’ commitments in 2019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sz="2700" dirty="0">
                <a:solidFill>
                  <a:schemeClr val="accent1"/>
                </a:solidFill>
              </a:rPr>
              <a:t>- a million new homes/social homes over this Parliament/a decade</a:t>
            </a:r>
          </a:p>
        </p:txBody>
      </p:sp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14B61286-40A9-4D5D-9443-2C04452091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18" y="1791545"/>
            <a:ext cx="6016692" cy="40529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068203-FCFA-4E13-879D-A917E05712D1}"/>
              </a:ext>
            </a:extLst>
          </p:cNvPr>
          <p:cNvSpPr txBox="1"/>
          <p:nvPr/>
        </p:nvSpPr>
        <p:spPr>
          <a:xfrm>
            <a:off x="8861989" y="6212793"/>
            <a:ext cx="27376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House of Commons Library</a:t>
            </a:r>
          </a:p>
        </p:txBody>
      </p:sp>
    </p:spTree>
    <p:extLst>
      <p:ext uri="{BB962C8B-B14F-4D97-AF65-F5344CB8AC3E}">
        <p14:creationId xmlns:p14="http://schemas.microsoft.com/office/powerpoint/2010/main" val="3873695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3B41C-3C83-45D9-BE33-62AE1B332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Issues affecting house building in England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2F0DB-A860-42AD-A91B-6FAE9F528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population is increasing, especially in the wider south east</a:t>
            </a:r>
          </a:p>
          <a:p>
            <a:r>
              <a:rPr lang="en-GB" dirty="0"/>
              <a:t>Housing is a way of building up capital where most other ways have become more difficult</a:t>
            </a:r>
          </a:p>
          <a:p>
            <a:r>
              <a:rPr lang="en-GB" dirty="0"/>
              <a:t>Affordability (or the lack of it): the paradox of success</a:t>
            </a:r>
          </a:p>
          <a:p>
            <a:r>
              <a:rPr lang="en-GB" dirty="0"/>
              <a:t>Green Belt</a:t>
            </a:r>
          </a:p>
          <a:p>
            <a:r>
              <a:rPr lang="en-GB" dirty="0"/>
              <a:t>Opposition to development on green land</a:t>
            </a:r>
          </a:p>
          <a:p>
            <a:r>
              <a:rPr lang="en-GB" dirty="0"/>
              <a:t>Rising interest rates after a decade + of very low rates</a:t>
            </a:r>
          </a:p>
          <a:p>
            <a:r>
              <a:rPr lang="en-GB" dirty="0"/>
              <a:t>Intergenerational fairness</a:t>
            </a:r>
          </a:p>
          <a:p>
            <a:r>
              <a:rPr lang="en-GB" dirty="0"/>
              <a:t>Economic competitiveness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9160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6C7B9-C29F-4BF7-AB77-738E73D7A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The planning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D74D5-635F-412D-80ED-601113781F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1947 Town &amp; Country Planning Act effectively ‘nationalised’ decisions about land and building use</a:t>
            </a:r>
          </a:p>
          <a:p>
            <a:r>
              <a:rPr lang="en-GB" dirty="0"/>
              <a:t>Councils and central government (both elected) now face endless ‘rationing’ decisions about housing subsidy, new development, heritage and taxation</a:t>
            </a:r>
          </a:p>
          <a:p>
            <a:r>
              <a:rPr lang="en-GB" dirty="0"/>
              <a:t>Voters may accept the need for more housing but only “in the right places”</a:t>
            </a:r>
          </a:p>
          <a:p>
            <a:r>
              <a:rPr lang="en-GB" dirty="0"/>
              <a:t>Recent weeks have seen a major struggle between the Government and its own backbenchers about ‘targets’</a:t>
            </a:r>
          </a:p>
          <a:p>
            <a:r>
              <a:rPr lang="en-GB" dirty="0"/>
              <a:t>New demands (and short term costs) include embedded carbon, energy efficiency and aesthetics</a:t>
            </a:r>
          </a:p>
          <a:p>
            <a:r>
              <a:rPr lang="en-GB" dirty="0"/>
              <a:t>Planning decisions about housing are important vote losers/winners </a:t>
            </a:r>
          </a:p>
        </p:txBody>
      </p:sp>
    </p:spTree>
    <p:extLst>
      <p:ext uri="{BB962C8B-B14F-4D97-AF65-F5344CB8AC3E}">
        <p14:creationId xmlns:p14="http://schemas.microsoft.com/office/powerpoint/2010/main" val="1477949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996714-E65F-49F3-BDC6-C6E66B3ED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</a:rPr>
              <a:t>Support vs Oppose a large increase in housing locally</a:t>
            </a:r>
            <a:br>
              <a:rPr lang="en-GB" sz="3600" dirty="0">
                <a:solidFill>
                  <a:schemeClr val="accent1"/>
                </a:solidFill>
              </a:rPr>
            </a:br>
            <a:r>
              <a:rPr lang="en-GB" sz="2400" dirty="0">
                <a:solidFill>
                  <a:schemeClr val="accent1"/>
                </a:solidFill>
              </a:rPr>
              <a:t>- London</a:t>
            </a:r>
          </a:p>
        </p:txBody>
      </p:sp>
      <p:pic>
        <p:nvPicPr>
          <p:cNvPr id="6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39B0C406-06E2-4799-8DF3-C6D6B9F5C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098" y="1993469"/>
            <a:ext cx="7135803" cy="4170326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C08352A-6703-4AB1-B8CD-EB37FC0966C8}"/>
              </a:ext>
            </a:extLst>
          </p:cNvPr>
          <p:cNvCxnSpPr>
            <a:cxnSpLocks/>
          </p:cNvCxnSpPr>
          <p:nvPr/>
        </p:nvCxnSpPr>
        <p:spPr>
          <a:xfrm flipH="1">
            <a:off x="8913264" y="3597779"/>
            <a:ext cx="1375872" cy="3332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84AAF1E-F6E6-4415-BC9B-CCF2CE0102F5}"/>
              </a:ext>
            </a:extLst>
          </p:cNvPr>
          <p:cNvSpPr txBox="1"/>
          <p:nvPr/>
        </p:nvSpPr>
        <p:spPr>
          <a:xfrm>
            <a:off x="10237861" y="3228447"/>
            <a:ext cx="1579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</a:rPr>
              <a:t>Net 22% </a:t>
            </a:r>
            <a:r>
              <a:rPr lang="en-GB" sz="1400" b="1" dirty="0">
                <a:solidFill>
                  <a:srgbClr val="FF0000"/>
                </a:solidFill>
              </a:rPr>
              <a:t>support</a:t>
            </a:r>
            <a:r>
              <a:rPr lang="en-GB" sz="1400" dirty="0">
                <a:solidFill>
                  <a:srgbClr val="FF0000"/>
                </a:solidFill>
              </a:rPr>
              <a:t> a </a:t>
            </a:r>
          </a:p>
          <a:p>
            <a:r>
              <a:rPr lang="en-GB" sz="1400" dirty="0">
                <a:solidFill>
                  <a:srgbClr val="FF0000"/>
                </a:solidFill>
              </a:rPr>
              <a:t>‘large increase’ in </a:t>
            </a:r>
          </a:p>
          <a:p>
            <a:r>
              <a:rPr lang="en-GB" sz="1400" dirty="0">
                <a:solidFill>
                  <a:srgbClr val="FF0000"/>
                </a:solidFill>
              </a:rPr>
              <a:t>housing locally</a:t>
            </a:r>
          </a:p>
        </p:txBody>
      </p:sp>
    </p:spTree>
    <p:extLst>
      <p:ext uri="{BB962C8B-B14F-4D97-AF65-F5344CB8AC3E}">
        <p14:creationId xmlns:p14="http://schemas.microsoft.com/office/powerpoint/2010/main" val="2073077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B7A51CF-677C-40F3-AE97-16ACB752C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</a:rPr>
              <a:t>Support vs Oppose a large increase in housing locally</a:t>
            </a:r>
            <a:br>
              <a:rPr lang="en-GB" sz="4400" dirty="0">
                <a:solidFill>
                  <a:schemeClr val="accent1"/>
                </a:solidFill>
              </a:rPr>
            </a:br>
            <a:r>
              <a:rPr lang="en-GB" sz="2700" dirty="0">
                <a:solidFill>
                  <a:schemeClr val="accent1"/>
                </a:solidFill>
              </a:rPr>
              <a:t>- South East, East &amp; South West</a:t>
            </a:r>
            <a:endParaRPr lang="en-GB" sz="2700" dirty="0"/>
          </a:p>
        </p:txBody>
      </p:sp>
      <p:pic>
        <p:nvPicPr>
          <p:cNvPr id="4" name="Picture 3" descr="Graphical user interface, chart&#10;&#10;Description automatically generated">
            <a:extLst>
              <a:ext uri="{FF2B5EF4-FFF2-40B4-BE49-F238E27FC236}">
                <a16:creationId xmlns:a16="http://schemas.microsoft.com/office/drawing/2014/main" id="{C9BB8CAF-FDA1-40B7-AC43-804D9FE52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006" y="1860070"/>
            <a:ext cx="7197987" cy="4327086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C98DF1E-56BA-46C9-ACD6-C0FB069FA249}"/>
              </a:ext>
            </a:extLst>
          </p:cNvPr>
          <p:cNvCxnSpPr>
            <a:cxnSpLocks/>
          </p:cNvCxnSpPr>
          <p:nvPr/>
        </p:nvCxnSpPr>
        <p:spPr>
          <a:xfrm flipH="1" flipV="1">
            <a:off x="9400374" y="3691783"/>
            <a:ext cx="1059678" cy="3931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F1549CD-D5D6-4C91-A862-663B522F7938}"/>
              </a:ext>
            </a:extLst>
          </p:cNvPr>
          <p:cNvSpPr txBox="1"/>
          <p:nvPr/>
        </p:nvSpPr>
        <p:spPr>
          <a:xfrm>
            <a:off x="10357503" y="3802878"/>
            <a:ext cx="145116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</a:rPr>
              <a:t>Net 7% </a:t>
            </a:r>
            <a:r>
              <a:rPr lang="en-GB" sz="1400" b="1" dirty="0">
                <a:solidFill>
                  <a:srgbClr val="FF0000"/>
                </a:solidFill>
              </a:rPr>
              <a:t>oppose</a:t>
            </a:r>
          </a:p>
          <a:p>
            <a:r>
              <a:rPr lang="en-GB" sz="1400" dirty="0">
                <a:solidFill>
                  <a:srgbClr val="FF0000"/>
                </a:solidFill>
              </a:rPr>
              <a:t>a ‘large increase’ </a:t>
            </a:r>
          </a:p>
          <a:p>
            <a:r>
              <a:rPr lang="en-GB" sz="1400" dirty="0">
                <a:solidFill>
                  <a:srgbClr val="FF0000"/>
                </a:solidFill>
              </a:rPr>
              <a:t>in housing locally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8809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D8566-8289-4110-B206-42F2CB1E3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BD305-8B15-4BF8-9CD3-98B4973D11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Surrey needs more homes</a:t>
            </a:r>
          </a:p>
          <a:p>
            <a:r>
              <a:rPr lang="en-GB" dirty="0"/>
              <a:t>New housing needs to be more ‘affordable’</a:t>
            </a:r>
          </a:p>
          <a:p>
            <a:r>
              <a:rPr lang="en-GB" dirty="0"/>
              <a:t>Not much (apart from political grief) will happen unless local residents broadly assent to development</a:t>
            </a:r>
          </a:p>
          <a:p>
            <a:r>
              <a:rPr lang="en-GB" dirty="0"/>
              <a:t>Demand will always exceed supply, so the key issue is how to protect those who currently do not own a home and/or live in place they reasonably like</a:t>
            </a:r>
          </a:p>
          <a:p>
            <a:r>
              <a:rPr lang="en-GB" dirty="0"/>
              <a:t>On the bright side, many people are better housed in the UK than in the recent past</a:t>
            </a:r>
          </a:p>
          <a:p>
            <a:r>
              <a:rPr lang="en-GB" dirty="0"/>
              <a:t>The politics of housing are both personal and political…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955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78BDC-7D67-408E-AABB-1D7730FA0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Housing: the national and regional context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4177DD-5EAA-4664-B011-2C249DF5C7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Tony Travers</a:t>
            </a:r>
          </a:p>
          <a:p>
            <a:r>
              <a:rPr lang="en-GB" dirty="0"/>
              <a:t>London School of Economics and Political Science</a:t>
            </a:r>
          </a:p>
        </p:txBody>
      </p:sp>
    </p:spTree>
    <p:extLst>
      <p:ext uri="{BB962C8B-B14F-4D97-AF65-F5344CB8AC3E}">
        <p14:creationId xmlns:p14="http://schemas.microsoft.com/office/powerpoint/2010/main" val="238894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424</Words>
  <Application>Microsoft Office PowerPoint</Application>
  <PresentationFormat>Widescreen</PresentationFormat>
  <Paragraphs>49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Housing: the national and regional context</vt:lpstr>
      <vt:lpstr>Housing ‘need’ and supply, England</vt:lpstr>
      <vt:lpstr>New build, change of use and conversions</vt:lpstr>
      <vt:lpstr>PowerPoint Presentation</vt:lpstr>
      <vt:lpstr>Parties’ commitments in 2019 - a million new homes/social homes over this Parliament/a decade</vt:lpstr>
      <vt:lpstr>Issues affecting house building in England</vt:lpstr>
      <vt:lpstr>The planning system</vt:lpstr>
      <vt:lpstr>Support vs Oppose a large increase in housing locally - London</vt:lpstr>
      <vt:lpstr>Support vs Oppose a large increase in housing locally - South East, East &amp; South West</vt:lpstr>
      <vt:lpstr>Conclusions</vt:lpstr>
      <vt:lpstr>Housing: the national and regional context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Housing: the national and regional context</dc:title>
  <dc:creator>Travers,A</dc:creator>
  <cp:lastModifiedBy>Travers,A</cp:lastModifiedBy>
  <cp:revision>4</cp:revision>
  <dcterms:created xsi:type="dcterms:W3CDTF">2022-12-07T12:16:43Z</dcterms:created>
  <dcterms:modified xsi:type="dcterms:W3CDTF">2022-12-07T13:37:10Z</dcterms:modified>
</cp:coreProperties>
</file>