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6" r:id="rId2"/>
    <p:sldId id="258" r:id="rId3"/>
    <p:sldId id="264" r:id="rId4"/>
    <p:sldId id="257" r:id="rId5"/>
    <p:sldId id="277" r:id="rId6"/>
    <p:sldId id="266" r:id="rId7"/>
    <p:sldId id="286" r:id="rId8"/>
    <p:sldId id="270" r:id="rId9"/>
    <p:sldId id="271" r:id="rId10"/>
    <p:sldId id="260" r:id="rId11"/>
    <p:sldId id="287" r:id="rId12"/>
    <p:sldId id="269" r:id="rId13"/>
    <p:sldId id="273" r:id="rId14"/>
    <p:sldId id="283" r:id="rId15"/>
    <p:sldId id="284" r:id="rId16"/>
    <p:sldId id="274" r:id="rId17"/>
    <p:sldId id="275" r:id="rId18"/>
    <p:sldId id="261" r:id="rId19"/>
    <p:sldId id="267" r:id="rId20"/>
    <p:sldId id="263" r:id="rId21"/>
    <p:sldId id="279"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2339" autoAdjust="0"/>
  </p:normalViewPr>
  <p:slideViewPr>
    <p:cSldViewPr snapToGrid="0">
      <p:cViewPr varScale="1">
        <p:scale>
          <a:sx n="86" d="100"/>
          <a:sy n="86" d="100"/>
        </p:scale>
        <p:origin x="138" y="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C3B55-1C62-48C5-A609-ECD68DBB7A23}" type="datetimeFigureOut">
              <a:rPr lang="en-GB" smtClean="0"/>
              <a:t>24/11/2017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DA1FF-7DA4-4470-BC76-BD4AD9D1D5FF}" type="slidenum">
              <a:rPr lang="en-GB" smtClean="0"/>
              <a:t>‹#›</a:t>
            </a:fld>
            <a:endParaRPr lang="en-GB"/>
          </a:p>
        </p:txBody>
      </p:sp>
    </p:spTree>
    <p:extLst>
      <p:ext uri="{BB962C8B-B14F-4D97-AF65-F5344CB8AC3E}">
        <p14:creationId xmlns:p14="http://schemas.microsoft.com/office/powerpoint/2010/main" val="158557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B1CC39A-13EC-451B-B02C-3F2F20764CEE}" type="datetime1">
              <a:rPr lang="en-GB" smtClean="0"/>
              <a:t>24/11/2017</a:t>
            </a:fld>
            <a:endParaRPr lang="en-GB"/>
          </a:p>
        </p:txBody>
      </p:sp>
      <p:sp>
        <p:nvSpPr>
          <p:cNvPr id="5" name="Footer Placeholder 4"/>
          <p:cNvSpPr>
            <a:spLocks noGrp="1"/>
          </p:cNvSpPr>
          <p:nvPr>
            <p:ph type="ftr" sz="quarter" idx="11"/>
          </p:nvPr>
        </p:nvSpPr>
        <p:spPr/>
        <p:txBody>
          <a:bodyPr/>
          <a:lstStyle/>
          <a:p>
            <a:r>
              <a:rPr lang="en-GB"/>
              <a:t>Draft</a:t>
            </a:r>
          </a:p>
        </p:txBody>
      </p:sp>
      <p:sp>
        <p:nvSpPr>
          <p:cNvPr id="6" name="Slide Number Placeholder 5"/>
          <p:cNvSpPr>
            <a:spLocks noGrp="1"/>
          </p:cNvSpPr>
          <p:nvPr>
            <p:ph type="sldNum" sz="quarter" idx="12"/>
          </p:nvPr>
        </p:nvSpPr>
        <p:spPr/>
        <p:txBody>
          <a:bodyPr/>
          <a:lstStyle/>
          <a:p>
            <a:fld id="{52D2A9E3-A451-4DCC-BC84-26C811D91981}" type="slidenum">
              <a:rPr lang="en-GB" smtClean="0"/>
              <a:t>‹#›</a:t>
            </a:fld>
            <a:endParaRPr lang="en-GB"/>
          </a:p>
        </p:txBody>
      </p:sp>
    </p:spTree>
    <p:extLst>
      <p:ext uri="{BB962C8B-B14F-4D97-AF65-F5344CB8AC3E}">
        <p14:creationId xmlns:p14="http://schemas.microsoft.com/office/powerpoint/2010/main" val="140660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2A6132-9456-47BF-9DD2-B2D395EF6900}" type="datetime1">
              <a:rPr lang="en-GB" smtClean="0"/>
              <a:t>24/11/2017</a:t>
            </a:fld>
            <a:endParaRPr lang="en-GB"/>
          </a:p>
        </p:txBody>
      </p:sp>
      <p:sp>
        <p:nvSpPr>
          <p:cNvPr id="5" name="Footer Placeholder 4"/>
          <p:cNvSpPr>
            <a:spLocks noGrp="1"/>
          </p:cNvSpPr>
          <p:nvPr>
            <p:ph type="ftr" sz="quarter" idx="11"/>
          </p:nvPr>
        </p:nvSpPr>
        <p:spPr/>
        <p:txBody>
          <a:bodyPr/>
          <a:lstStyle/>
          <a:p>
            <a:r>
              <a:rPr lang="en-GB"/>
              <a:t>Draft</a:t>
            </a:r>
          </a:p>
        </p:txBody>
      </p:sp>
      <p:sp>
        <p:nvSpPr>
          <p:cNvPr id="6" name="Slide Number Placeholder 5"/>
          <p:cNvSpPr>
            <a:spLocks noGrp="1"/>
          </p:cNvSpPr>
          <p:nvPr>
            <p:ph type="sldNum" sz="quarter" idx="12"/>
          </p:nvPr>
        </p:nvSpPr>
        <p:spPr/>
        <p:txBody>
          <a:bodyPr/>
          <a:lstStyle/>
          <a:p>
            <a:fld id="{52D2A9E3-A451-4DCC-BC84-26C811D91981}" type="slidenum">
              <a:rPr lang="en-GB" smtClean="0"/>
              <a:t>‹#›</a:t>
            </a:fld>
            <a:endParaRPr lang="en-GB"/>
          </a:p>
        </p:txBody>
      </p:sp>
    </p:spTree>
    <p:extLst>
      <p:ext uri="{BB962C8B-B14F-4D97-AF65-F5344CB8AC3E}">
        <p14:creationId xmlns:p14="http://schemas.microsoft.com/office/powerpoint/2010/main" val="2293198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B34ED5-C033-4631-AD1D-598BD6C478B2}" type="datetime1">
              <a:rPr lang="en-GB" smtClean="0"/>
              <a:t>24/11/2017</a:t>
            </a:fld>
            <a:endParaRPr lang="en-GB"/>
          </a:p>
        </p:txBody>
      </p:sp>
      <p:sp>
        <p:nvSpPr>
          <p:cNvPr id="5" name="Footer Placeholder 4"/>
          <p:cNvSpPr>
            <a:spLocks noGrp="1"/>
          </p:cNvSpPr>
          <p:nvPr>
            <p:ph type="ftr" sz="quarter" idx="11"/>
          </p:nvPr>
        </p:nvSpPr>
        <p:spPr/>
        <p:txBody>
          <a:bodyPr/>
          <a:lstStyle/>
          <a:p>
            <a:r>
              <a:rPr lang="en-GB"/>
              <a:t>Draft</a:t>
            </a:r>
          </a:p>
        </p:txBody>
      </p:sp>
      <p:sp>
        <p:nvSpPr>
          <p:cNvPr id="6" name="Slide Number Placeholder 5"/>
          <p:cNvSpPr>
            <a:spLocks noGrp="1"/>
          </p:cNvSpPr>
          <p:nvPr>
            <p:ph type="sldNum" sz="quarter" idx="12"/>
          </p:nvPr>
        </p:nvSpPr>
        <p:spPr/>
        <p:txBody>
          <a:bodyPr/>
          <a:lstStyle/>
          <a:p>
            <a:fld id="{52D2A9E3-A451-4DCC-BC84-26C811D91981}" type="slidenum">
              <a:rPr lang="en-GB" smtClean="0"/>
              <a:t>‹#›</a:t>
            </a:fld>
            <a:endParaRPr lang="en-GB"/>
          </a:p>
        </p:txBody>
      </p:sp>
    </p:spTree>
    <p:extLst>
      <p:ext uri="{BB962C8B-B14F-4D97-AF65-F5344CB8AC3E}">
        <p14:creationId xmlns:p14="http://schemas.microsoft.com/office/powerpoint/2010/main" val="323198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C868AC-2732-48A9-84B3-72E840217C58}" type="datetime1">
              <a:rPr lang="en-GB" smtClean="0"/>
              <a:t>24/11/2017</a:t>
            </a:fld>
            <a:endParaRPr lang="en-GB"/>
          </a:p>
        </p:txBody>
      </p:sp>
      <p:sp>
        <p:nvSpPr>
          <p:cNvPr id="5" name="Footer Placeholder 4"/>
          <p:cNvSpPr>
            <a:spLocks noGrp="1"/>
          </p:cNvSpPr>
          <p:nvPr>
            <p:ph type="ftr" sz="quarter" idx="11"/>
          </p:nvPr>
        </p:nvSpPr>
        <p:spPr/>
        <p:txBody>
          <a:bodyPr/>
          <a:lstStyle/>
          <a:p>
            <a:r>
              <a:rPr lang="en-GB"/>
              <a:t>Draft</a:t>
            </a:r>
          </a:p>
        </p:txBody>
      </p:sp>
      <p:sp>
        <p:nvSpPr>
          <p:cNvPr id="6" name="Slide Number Placeholder 5"/>
          <p:cNvSpPr>
            <a:spLocks noGrp="1"/>
          </p:cNvSpPr>
          <p:nvPr>
            <p:ph type="sldNum" sz="quarter" idx="12"/>
          </p:nvPr>
        </p:nvSpPr>
        <p:spPr/>
        <p:txBody>
          <a:bodyPr/>
          <a:lstStyle/>
          <a:p>
            <a:fld id="{52D2A9E3-A451-4DCC-BC84-26C811D91981}" type="slidenum">
              <a:rPr lang="en-GB" smtClean="0"/>
              <a:t>‹#›</a:t>
            </a:fld>
            <a:endParaRPr lang="en-GB"/>
          </a:p>
        </p:txBody>
      </p:sp>
    </p:spTree>
    <p:extLst>
      <p:ext uri="{BB962C8B-B14F-4D97-AF65-F5344CB8AC3E}">
        <p14:creationId xmlns:p14="http://schemas.microsoft.com/office/powerpoint/2010/main" val="144324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44B4C1-AC9C-4266-8842-FDBA033CC99F}" type="datetime1">
              <a:rPr lang="en-GB" smtClean="0"/>
              <a:t>24/11/2017</a:t>
            </a:fld>
            <a:endParaRPr lang="en-GB"/>
          </a:p>
        </p:txBody>
      </p:sp>
      <p:sp>
        <p:nvSpPr>
          <p:cNvPr id="5" name="Footer Placeholder 4"/>
          <p:cNvSpPr>
            <a:spLocks noGrp="1"/>
          </p:cNvSpPr>
          <p:nvPr>
            <p:ph type="ftr" sz="quarter" idx="11"/>
          </p:nvPr>
        </p:nvSpPr>
        <p:spPr/>
        <p:txBody>
          <a:bodyPr/>
          <a:lstStyle/>
          <a:p>
            <a:r>
              <a:rPr lang="en-GB"/>
              <a:t>Draft</a:t>
            </a:r>
          </a:p>
        </p:txBody>
      </p:sp>
      <p:sp>
        <p:nvSpPr>
          <p:cNvPr id="6" name="Slide Number Placeholder 5"/>
          <p:cNvSpPr>
            <a:spLocks noGrp="1"/>
          </p:cNvSpPr>
          <p:nvPr>
            <p:ph type="sldNum" sz="quarter" idx="12"/>
          </p:nvPr>
        </p:nvSpPr>
        <p:spPr/>
        <p:txBody>
          <a:bodyPr/>
          <a:lstStyle/>
          <a:p>
            <a:fld id="{52D2A9E3-A451-4DCC-BC84-26C811D91981}" type="slidenum">
              <a:rPr lang="en-GB" smtClean="0"/>
              <a:t>‹#›</a:t>
            </a:fld>
            <a:endParaRPr lang="en-GB"/>
          </a:p>
        </p:txBody>
      </p:sp>
    </p:spTree>
    <p:extLst>
      <p:ext uri="{BB962C8B-B14F-4D97-AF65-F5344CB8AC3E}">
        <p14:creationId xmlns:p14="http://schemas.microsoft.com/office/powerpoint/2010/main" val="198780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9DCB09-8386-4248-B7EE-3A7B46883622}" type="datetime1">
              <a:rPr lang="en-GB" smtClean="0"/>
              <a:t>24/11/2017</a:t>
            </a:fld>
            <a:endParaRPr lang="en-GB"/>
          </a:p>
        </p:txBody>
      </p:sp>
      <p:sp>
        <p:nvSpPr>
          <p:cNvPr id="6" name="Footer Placeholder 5"/>
          <p:cNvSpPr>
            <a:spLocks noGrp="1"/>
          </p:cNvSpPr>
          <p:nvPr>
            <p:ph type="ftr" sz="quarter" idx="11"/>
          </p:nvPr>
        </p:nvSpPr>
        <p:spPr/>
        <p:txBody>
          <a:bodyPr/>
          <a:lstStyle/>
          <a:p>
            <a:r>
              <a:rPr lang="en-GB"/>
              <a:t>Draft</a:t>
            </a:r>
          </a:p>
        </p:txBody>
      </p:sp>
      <p:sp>
        <p:nvSpPr>
          <p:cNvPr id="7" name="Slide Number Placeholder 6"/>
          <p:cNvSpPr>
            <a:spLocks noGrp="1"/>
          </p:cNvSpPr>
          <p:nvPr>
            <p:ph type="sldNum" sz="quarter" idx="12"/>
          </p:nvPr>
        </p:nvSpPr>
        <p:spPr/>
        <p:txBody>
          <a:bodyPr/>
          <a:lstStyle/>
          <a:p>
            <a:fld id="{52D2A9E3-A451-4DCC-BC84-26C811D91981}" type="slidenum">
              <a:rPr lang="en-GB" smtClean="0"/>
              <a:t>‹#›</a:t>
            </a:fld>
            <a:endParaRPr lang="en-GB"/>
          </a:p>
        </p:txBody>
      </p:sp>
    </p:spTree>
    <p:extLst>
      <p:ext uri="{BB962C8B-B14F-4D97-AF65-F5344CB8AC3E}">
        <p14:creationId xmlns:p14="http://schemas.microsoft.com/office/powerpoint/2010/main" val="9524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35F6B5E-D2EF-481F-B391-E5E53CCD7E32}" type="datetime1">
              <a:rPr lang="en-GB" smtClean="0"/>
              <a:t>24/11/2017</a:t>
            </a:fld>
            <a:endParaRPr lang="en-GB"/>
          </a:p>
        </p:txBody>
      </p:sp>
      <p:sp>
        <p:nvSpPr>
          <p:cNvPr id="8" name="Footer Placeholder 7"/>
          <p:cNvSpPr>
            <a:spLocks noGrp="1"/>
          </p:cNvSpPr>
          <p:nvPr>
            <p:ph type="ftr" sz="quarter" idx="11"/>
          </p:nvPr>
        </p:nvSpPr>
        <p:spPr/>
        <p:txBody>
          <a:bodyPr/>
          <a:lstStyle/>
          <a:p>
            <a:r>
              <a:rPr lang="en-GB"/>
              <a:t>Draft</a:t>
            </a:r>
          </a:p>
        </p:txBody>
      </p:sp>
      <p:sp>
        <p:nvSpPr>
          <p:cNvPr id="9" name="Slide Number Placeholder 8"/>
          <p:cNvSpPr>
            <a:spLocks noGrp="1"/>
          </p:cNvSpPr>
          <p:nvPr>
            <p:ph type="sldNum" sz="quarter" idx="12"/>
          </p:nvPr>
        </p:nvSpPr>
        <p:spPr/>
        <p:txBody>
          <a:bodyPr/>
          <a:lstStyle/>
          <a:p>
            <a:fld id="{52D2A9E3-A451-4DCC-BC84-26C811D91981}" type="slidenum">
              <a:rPr lang="en-GB" smtClean="0"/>
              <a:t>‹#›</a:t>
            </a:fld>
            <a:endParaRPr lang="en-GB"/>
          </a:p>
        </p:txBody>
      </p:sp>
    </p:spTree>
    <p:extLst>
      <p:ext uri="{BB962C8B-B14F-4D97-AF65-F5344CB8AC3E}">
        <p14:creationId xmlns:p14="http://schemas.microsoft.com/office/powerpoint/2010/main" val="122004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B678110-D70C-471F-BC72-F5596B6ED5AB}" type="datetime1">
              <a:rPr lang="en-GB" smtClean="0"/>
              <a:t>24/11/2017</a:t>
            </a:fld>
            <a:endParaRPr lang="en-GB"/>
          </a:p>
        </p:txBody>
      </p:sp>
      <p:sp>
        <p:nvSpPr>
          <p:cNvPr id="4" name="Footer Placeholder 3"/>
          <p:cNvSpPr>
            <a:spLocks noGrp="1"/>
          </p:cNvSpPr>
          <p:nvPr>
            <p:ph type="ftr" sz="quarter" idx="11"/>
          </p:nvPr>
        </p:nvSpPr>
        <p:spPr/>
        <p:txBody>
          <a:bodyPr/>
          <a:lstStyle/>
          <a:p>
            <a:r>
              <a:rPr lang="en-GB"/>
              <a:t>Draft</a:t>
            </a:r>
          </a:p>
        </p:txBody>
      </p:sp>
      <p:sp>
        <p:nvSpPr>
          <p:cNvPr id="5" name="Slide Number Placeholder 4"/>
          <p:cNvSpPr>
            <a:spLocks noGrp="1"/>
          </p:cNvSpPr>
          <p:nvPr>
            <p:ph type="sldNum" sz="quarter" idx="12"/>
          </p:nvPr>
        </p:nvSpPr>
        <p:spPr/>
        <p:txBody>
          <a:bodyPr/>
          <a:lstStyle/>
          <a:p>
            <a:fld id="{52D2A9E3-A451-4DCC-BC84-26C811D91981}" type="slidenum">
              <a:rPr lang="en-GB" smtClean="0"/>
              <a:t>‹#›</a:t>
            </a:fld>
            <a:endParaRPr lang="en-GB"/>
          </a:p>
        </p:txBody>
      </p:sp>
    </p:spTree>
    <p:extLst>
      <p:ext uri="{BB962C8B-B14F-4D97-AF65-F5344CB8AC3E}">
        <p14:creationId xmlns:p14="http://schemas.microsoft.com/office/powerpoint/2010/main" val="68726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3347C-F072-4EFC-B580-BFA5B2EF69CE}" type="datetime1">
              <a:rPr lang="en-GB" smtClean="0"/>
              <a:t>24/11/2017</a:t>
            </a:fld>
            <a:endParaRPr lang="en-GB"/>
          </a:p>
        </p:txBody>
      </p:sp>
      <p:sp>
        <p:nvSpPr>
          <p:cNvPr id="3" name="Footer Placeholder 2"/>
          <p:cNvSpPr>
            <a:spLocks noGrp="1"/>
          </p:cNvSpPr>
          <p:nvPr>
            <p:ph type="ftr" sz="quarter" idx="11"/>
          </p:nvPr>
        </p:nvSpPr>
        <p:spPr/>
        <p:txBody>
          <a:bodyPr/>
          <a:lstStyle/>
          <a:p>
            <a:r>
              <a:rPr lang="en-GB"/>
              <a:t>Draft</a:t>
            </a:r>
          </a:p>
        </p:txBody>
      </p:sp>
      <p:sp>
        <p:nvSpPr>
          <p:cNvPr id="4" name="Slide Number Placeholder 3"/>
          <p:cNvSpPr>
            <a:spLocks noGrp="1"/>
          </p:cNvSpPr>
          <p:nvPr>
            <p:ph type="sldNum" sz="quarter" idx="12"/>
          </p:nvPr>
        </p:nvSpPr>
        <p:spPr/>
        <p:txBody>
          <a:bodyPr/>
          <a:lstStyle/>
          <a:p>
            <a:fld id="{52D2A9E3-A451-4DCC-BC84-26C811D91981}" type="slidenum">
              <a:rPr lang="en-GB" smtClean="0"/>
              <a:t>‹#›</a:t>
            </a:fld>
            <a:endParaRPr lang="en-GB"/>
          </a:p>
        </p:txBody>
      </p:sp>
    </p:spTree>
    <p:extLst>
      <p:ext uri="{BB962C8B-B14F-4D97-AF65-F5344CB8AC3E}">
        <p14:creationId xmlns:p14="http://schemas.microsoft.com/office/powerpoint/2010/main" val="420609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B9E597-FFA8-43F2-A0C6-EF72ADEA1786}" type="datetime1">
              <a:rPr lang="en-GB" smtClean="0"/>
              <a:t>24/11/2017</a:t>
            </a:fld>
            <a:endParaRPr lang="en-GB"/>
          </a:p>
        </p:txBody>
      </p:sp>
      <p:sp>
        <p:nvSpPr>
          <p:cNvPr id="6" name="Footer Placeholder 5"/>
          <p:cNvSpPr>
            <a:spLocks noGrp="1"/>
          </p:cNvSpPr>
          <p:nvPr>
            <p:ph type="ftr" sz="quarter" idx="11"/>
          </p:nvPr>
        </p:nvSpPr>
        <p:spPr/>
        <p:txBody>
          <a:bodyPr/>
          <a:lstStyle/>
          <a:p>
            <a:r>
              <a:rPr lang="en-GB"/>
              <a:t>Draft</a:t>
            </a:r>
          </a:p>
        </p:txBody>
      </p:sp>
      <p:sp>
        <p:nvSpPr>
          <p:cNvPr id="7" name="Slide Number Placeholder 6"/>
          <p:cNvSpPr>
            <a:spLocks noGrp="1"/>
          </p:cNvSpPr>
          <p:nvPr>
            <p:ph type="sldNum" sz="quarter" idx="12"/>
          </p:nvPr>
        </p:nvSpPr>
        <p:spPr/>
        <p:txBody>
          <a:bodyPr/>
          <a:lstStyle/>
          <a:p>
            <a:fld id="{52D2A9E3-A451-4DCC-BC84-26C811D91981}" type="slidenum">
              <a:rPr lang="en-GB" smtClean="0"/>
              <a:t>‹#›</a:t>
            </a:fld>
            <a:endParaRPr lang="en-GB"/>
          </a:p>
        </p:txBody>
      </p:sp>
    </p:spTree>
    <p:extLst>
      <p:ext uri="{BB962C8B-B14F-4D97-AF65-F5344CB8AC3E}">
        <p14:creationId xmlns:p14="http://schemas.microsoft.com/office/powerpoint/2010/main" val="44422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62F94C-9243-447B-90CB-3DA2459DE4F6}" type="datetime1">
              <a:rPr lang="en-GB" smtClean="0"/>
              <a:t>24/11/2017</a:t>
            </a:fld>
            <a:endParaRPr lang="en-GB"/>
          </a:p>
        </p:txBody>
      </p:sp>
      <p:sp>
        <p:nvSpPr>
          <p:cNvPr id="6" name="Footer Placeholder 5"/>
          <p:cNvSpPr>
            <a:spLocks noGrp="1"/>
          </p:cNvSpPr>
          <p:nvPr>
            <p:ph type="ftr" sz="quarter" idx="11"/>
          </p:nvPr>
        </p:nvSpPr>
        <p:spPr/>
        <p:txBody>
          <a:bodyPr/>
          <a:lstStyle/>
          <a:p>
            <a:r>
              <a:rPr lang="en-GB"/>
              <a:t>Draft</a:t>
            </a:r>
          </a:p>
        </p:txBody>
      </p:sp>
      <p:sp>
        <p:nvSpPr>
          <p:cNvPr id="7" name="Slide Number Placeholder 6"/>
          <p:cNvSpPr>
            <a:spLocks noGrp="1"/>
          </p:cNvSpPr>
          <p:nvPr>
            <p:ph type="sldNum" sz="quarter" idx="12"/>
          </p:nvPr>
        </p:nvSpPr>
        <p:spPr/>
        <p:txBody>
          <a:bodyPr/>
          <a:lstStyle/>
          <a:p>
            <a:fld id="{52D2A9E3-A451-4DCC-BC84-26C811D91981}" type="slidenum">
              <a:rPr lang="en-GB" smtClean="0"/>
              <a:t>‹#›</a:t>
            </a:fld>
            <a:endParaRPr lang="en-GB"/>
          </a:p>
        </p:txBody>
      </p:sp>
    </p:spTree>
    <p:extLst>
      <p:ext uri="{BB962C8B-B14F-4D97-AF65-F5344CB8AC3E}">
        <p14:creationId xmlns:p14="http://schemas.microsoft.com/office/powerpoint/2010/main" val="111733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B7883-02FC-4082-8319-494B9D56D978}" type="datetime1">
              <a:rPr lang="en-GB" smtClean="0"/>
              <a:t>24/11/2017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Draft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2A9E3-A451-4DCC-BC84-26C811D91981}" type="slidenum">
              <a:rPr lang="en-GB" smtClean="0"/>
              <a:t>‹#›</a:t>
            </a:fld>
            <a:endParaRPr lang="en-GB"/>
          </a:p>
        </p:txBody>
      </p:sp>
    </p:spTree>
    <p:extLst>
      <p:ext uri="{BB962C8B-B14F-4D97-AF65-F5344CB8AC3E}">
        <p14:creationId xmlns:p14="http://schemas.microsoft.com/office/powerpoint/2010/main" val="2062337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ealthysurrey.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surreyi.gov.uk/grouppage.aspx?groupid=36" TargetMode="External"/><Relationship Id="rId7" Type="http://schemas.openxmlformats.org/officeDocument/2006/relationships/hyperlink" Target="http://localhealth.org.uk/#l=en;v=map11"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www.surreyi.gov.uk/grouppage.aspx?groupid=68" TargetMode="External"/><Relationship Id="rId5" Type="http://schemas.openxmlformats.org/officeDocument/2006/relationships/hyperlink" Target="http://www.surreyi.gov.uk/ProfileBrowser.aspx?by=theme&amp;pid=27&amp;rt=37" TargetMode="External"/><Relationship Id="rId4" Type="http://schemas.openxmlformats.org/officeDocument/2006/relationships/hyperlink" Target="http://www.surreyi.gov.uk/grouppage.aspx?groupid=5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urreyi.gov.uk/grouppage.aspx?groupid=58"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surreyi.gov.uk/ProfileBrowser.aspx?by=theme&amp;pid=27&amp;rt=37"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urreymaps.surreycc.gov.uk/public/viewer.asp" TargetMode="External"/><Relationship Id="rId7" Type="http://schemas.openxmlformats.org/officeDocument/2006/relationships/hyperlink" Target="http://www.healthwatchsurrey.co.uk/content/nhs-providers" TargetMode="External"/><Relationship Id="rId2" Type="http://schemas.openxmlformats.org/officeDocument/2006/relationships/hyperlink" Target="https://mycouncil.surreycc.gov.uk/mgListOutsideBodiesByCategory.aspx?bcr=1&amp;CT=13114&amp;META=mgboroughs" TargetMode="External"/><Relationship Id="rId1" Type="http://schemas.openxmlformats.org/officeDocument/2006/relationships/slideLayout" Target="../slideLayouts/slideLayout2.xml"/><Relationship Id="rId6" Type="http://schemas.openxmlformats.org/officeDocument/2006/relationships/hyperlink" Target="http://www.healthwatchsurrey.co.uk/content/commissioners-0" TargetMode="External"/><Relationship Id="rId5" Type="http://schemas.openxmlformats.org/officeDocument/2006/relationships/hyperlink" Target="http://www.healthysurrey.org.uk/" TargetMode="External"/><Relationship Id="rId4" Type="http://schemas.openxmlformats.org/officeDocument/2006/relationships/hyperlink" Target="http://www.nhs.uk/service-search/" TargetMode="Externa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www.nsalg.org.uk/" TargetMode="External"/><Relationship Id="rId3" Type="http://schemas.openxmlformats.org/officeDocument/2006/relationships/hyperlink" Target="https://www.livingstreets.org.uk/" TargetMode="External"/><Relationship Id="rId7" Type="http://schemas.openxmlformats.org/officeDocument/2006/relationships/hyperlink" Target="https://www.rhs.org.uk/communities" TargetMode="External"/><Relationship Id="rId2" Type="http://schemas.openxmlformats.org/officeDocument/2006/relationships/hyperlink" Target="https://www.sportengland.org/facilities-planning/planning-for-sport/planning-tools-and-guidance/active-design/" TargetMode="External"/><Relationship Id="rId1" Type="http://schemas.openxmlformats.org/officeDocument/2006/relationships/slideLayout" Target="../slideLayouts/slideLayout2.xml"/><Relationship Id="rId6" Type="http://schemas.openxmlformats.org/officeDocument/2006/relationships/hyperlink" Target="http://www.brake.org.uk/campaigns/flagship-campaigns/go-20" TargetMode="External"/><Relationship Id="rId5" Type="http://schemas.openxmlformats.org/officeDocument/2006/relationships/hyperlink" Target="http://www.sustrans.org.uk/our-services/what-we-do/managing-land-biodiversity-and-wildlife-conservation" TargetMode="External"/><Relationship Id="rId10" Type="http://schemas.openxmlformats.org/officeDocument/2006/relationships/image" Target="../media/image14.png"/><Relationship Id="rId4" Type="http://schemas.openxmlformats.org/officeDocument/2006/relationships/hyperlink" Target="http://www.sustrans.org.uk/our-services/what-we-do/route-design-and-construction/route-design-resources/ensuring-placemaking" TargetMode="Externa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gov.uk/government/publications/health-matters-getting-every-adult-active-every-day/health-matters-getting-every-adult-active-every-day" TargetMode="External"/><Relationship Id="rId3" Type="http://schemas.openxmlformats.org/officeDocument/2006/relationships/hyperlink" Target="http://www.cpre.org.uk/resources/housing-and-planning/planning/item/2689-how-to-shape-where-you-live-a-guide-to-neighbourhood-planning" TargetMode="External"/><Relationship Id="rId7" Type="http://schemas.openxmlformats.org/officeDocument/2006/relationships/hyperlink" Target="http://www.nhs.uk/Livewell/fitness/pages/physical-activity-guidelines-for-adults.aspx" TargetMode="External"/><Relationship Id="rId2" Type="http://schemas.openxmlformats.org/officeDocument/2006/relationships/hyperlink" Target="http://planningguidance.communities.gov.uk/blog/guidance/neighbourhood-planning/" TargetMode="External"/><Relationship Id="rId1" Type="http://schemas.openxmlformats.org/officeDocument/2006/relationships/slideLayout" Target="../slideLayouts/slideLayout2.xml"/><Relationship Id="rId6" Type="http://schemas.openxmlformats.org/officeDocument/2006/relationships/hyperlink" Target="http://www.nhs.uk/Livewell/fitness/Pages/physical-activity-guidelines-for-young-people.aspx" TargetMode="External"/><Relationship Id="rId11" Type="http://schemas.openxmlformats.org/officeDocument/2006/relationships/image" Target="../media/image2.png"/><Relationship Id="rId5" Type="http://schemas.openxmlformats.org/officeDocument/2006/relationships/hyperlink" Target="https://www.surreycc.gov.uk/roads-and-transport/roads-and-transport-policies-plans-and-consultations" TargetMode="External"/><Relationship Id="rId10" Type="http://schemas.openxmlformats.org/officeDocument/2006/relationships/hyperlink" Target="http://www.nhs.uk/livewell/Pages/Livewellhub.aspx" TargetMode="External"/><Relationship Id="rId4" Type="http://schemas.openxmlformats.org/officeDocument/2006/relationships/hyperlink" Target="https://www.surreycc.gov.uk/environment-housing-and-planning/planning/introduction-to-town-and-country-planning/development-plans/local-development-schemes" TargetMode="External"/><Relationship Id="rId9" Type="http://schemas.openxmlformats.org/officeDocument/2006/relationships/hyperlink" Target="http://www.healthysurrey.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urreyi.gov.uk/ProfileLocateTool.aspx" TargetMode="External"/><Relationship Id="rId7" Type="http://schemas.openxmlformats.org/officeDocument/2006/relationships/image" Target="../media/image5.png"/><Relationship Id="rId2" Type="http://schemas.openxmlformats.org/officeDocument/2006/relationships/hyperlink" Target="http://www.surreyi.gov.uk/ProfileBrowser.aspx?by=theme&amp;pid=34&amp;rt=37"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surreyi.gov.uk/grouppage.aspx?groupid=58" TargetMode="External"/><Relationship Id="rId4" Type="http://schemas.openxmlformats.org/officeDocument/2006/relationships/hyperlink" Target="http://www.neighbourhood.statistics.gov.uk/dissemination/LeadHome.do?m=0&amp;s=1485789944178&amp;enc=1&amp;nsjs=true&amp;nsck=false&amp;nssvg=false&amp;nswid=116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surreyi.gov.uk/ProfileBrowser.aspx?by=theme&amp;pid=34&amp;rt=37"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www.surreyi.gov.uk/grouppage.aspx?groupid=58"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panose="020B0604020202020204" pitchFamily="34" charset="0"/>
                <a:cs typeface="Arial" panose="020B0604020202020204" pitchFamily="34" charset="0"/>
              </a:rPr>
              <a:t>Healthy Places</a:t>
            </a:r>
          </a:p>
        </p:txBody>
      </p:sp>
      <p:sp>
        <p:nvSpPr>
          <p:cNvPr id="3" name="Subtitle 2"/>
          <p:cNvSpPr>
            <a:spLocks noGrp="1"/>
          </p:cNvSpPr>
          <p:nvPr>
            <p:ph type="subTitle" idx="1"/>
          </p:nvPr>
        </p:nvSpPr>
        <p:spPr/>
        <p:txBody>
          <a:bodyPr>
            <a:normAutofit lnSpcReduction="10000"/>
          </a:bodyPr>
          <a:lstStyle/>
          <a:p>
            <a:r>
              <a:rPr lang="en-GB" dirty="0">
                <a:latin typeface="Arial" panose="020B0604020202020204" pitchFamily="34" charset="0"/>
                <a:cs typeface="Arial" panose="020B0604020202020204" pitchFamily="34" charset="0"/>
              </a:rPr>
              <a:t>A toolkit for including health issues in Neighbourhood Plans</a:t>
            </a:r>
          </a:p>
          <a:p>
            <a:r>
              <a:rPr lang="en-GB" dirty="0">
                <a:latin typeface="Arial" panose="020B0604020202020204" pitchFamily="34" charset="0"/>
                <a:cs typeface="Arial" panose="020B0604020202020204" pitchFamily="34" charset="0"/>
              </a:rPr>
              <a:t>Public Health Team, Surrey County Council</a:t>
            </a:r>
          </a:p>
          <a:p>
            <a:r>
              <a:rPr lang="en-GB" dirty="0">
                <a:latin typeface="Arial" panose="020B0604020202020204" pitchFamily="34" charset="0"/>
                <a:cs typeface="Arial" panose="020B0604020202020204" pitchFamily="34" charset="0"/>
              </a:rPr>
              <a:t>April 2017</a:t>
            </a:r>
          </a:p>
          <a:p>
            <a:r>
              <a:rPr lang="en-GB" dirty="0">
                <a:latin typeface="Arial" panose="020B0604020202020204" pitchFamily="34" charset="0"/>
                <a:cs typeface="Arial" panose="020B0604020202020204" pitchFamily="34" charset="0"/>
                <a:hlinkClick r:id="rId2"/>
              </a:rPr>
              <a:t>www.healthysurrey.org.uk</a:t>
            </a:r>
            <a:endParaRPr lang="en-GB" dirty="0">
              <a:latin typeface="Arial" panose="020B0604020202020204" pitchFamily="34" charset="0"/>
              <a:cs typeface="Arial" panose="020B0604020202020204" pitchFamily="34" charset="0"/>
            </a:endParaRPr>
          </a:p>
          <a:p>
            <a:endParaRPr lang="en-GB" dirty="0"/>
          </a:p>
        </p:txBody>
      </p:sp>
      <p:sp>
        <p:nvSpPr>
          <p:cNvPr id="6" name="Footer Placeholder 5"/>
          <p:cNvSpPr>
            <a:spLocks noGrp="1"/>
          </p:cNvSpPr>
          <p:nvPr>
            <p:ph type="ftr" sz="quarter" idx="11"/>
          </p:nvPr>
        </p:nvSpPr>
        <p:spPr/>
        <p:txBody>
          <a:bodyPr/>
          <a:lstStyle/>
          <a:p>
            <a:r>
              <a:rPr lang="en-GB"/>
              <a:t>Draft</a:t>
            </a:r>
          </a:p>
        </p:txBody>
      </p:sp>
      <p:sp>
        <p:nvSpPr>
          <p:cNvPr id="8" name="Freeform 6"/>
          <p:cNvSpPr>
            <a:spLocks noEditPoints="1"/>
          </p:cNvSpPr>
          <p:nvPr/>
        </p:nvSpPr>
        <p:spPr bwMode="auto">
          <a:xfrm>
            <a:off x="0" y="-1"/>
            <a:ext cx="12192000" cy="6863379"/>
          </a:xfrm>
          <a:custGeom>
            <a:avLst/>
            <a:gdLst/>
            <a:ahLst/>
            <a:cxnLst>
              <a:cxn ang="0">
                <a:pos x="852" y="0"/>
              </a:cxn>
              <a:cxn ang="0">
                <a:pos x="552" y="0"/>
              </a:cxn>
              <a:cxn ang="0">
                <a:pos x="246" y="0"/>
              </a:cxn>
              <a:cxn ang="0">
                <a:pos x="84" y="0"/>
              </a:cxn>
              <a:cxn ang="0">
                <a:pos x="18" y="0"/>
              </a:cxn>
              <a:cxn ang="0">
                <a:pos x="0" y="0"/>
              </a:cxn>
              <a:cxn ang="0">
                <a:pos x="0" y="384"/>
              </a:cxn>
              <a:cxn ang="0">
                <a:pos x="0" y="696"/>
              </a:cxn>
              <a:cxn ang="0">
                <a:pos x="0" y="936"/>
              </a:cxn>
              <a:cxn ang="0">
                <a:pos x="0" y="1128"/>
              </a:cxn>
              <a:cxn ang="0">
                <a:pos x="0" y="1302"/>
              </a:cxn>
              <a:cxn ang="0">
                <a:pos x="0" y="1440"/>
              </a:cxn>
              <a:cxn ang="0">
                <a:pos x="0" y="1488"/>
              </a:cxn>
              <a:cxn ang="0">
                <a:pos x="264" y="1086"/>
              </a:cxn>
              <a:cxn ang="0">
                <a:pos x="780" y="282"/>
              </a:cxn>
              <a:cxn ang="0">
                <a:pos x="1032" y="0"/>
              </a:cxn>
              <a:cxn ang="0">
                <a:pos x="3924" y="3828"/>
              </a:cxn>
              <a:cxn ang="0">
                <a:pos x="4236" y="3828"/>
              </a:cxn>
              <a:cxn ang="0">
                <a:pos x="4482" y="3828"/>
              </a:cxn>
              <a:cxn ang="0">
                <a:pos x="4680" y="3828"/>
              </a:cxn>
              <a:cxn ang="0">
                <a:pos x="4938" y="3828"/>
              </a:cxn>
              <a:cxn ang="0">
                <a:pos x="5064" y="3828"/>
              </a:cxn>
              <a:cxn ang="0">
                <a:pos x="5100" y="3828"/>
              </a:cxn>
              <a:cxn ang="0">
                <a:pos x="5100" y="3222"/>
              </a:cxn>
              <a:cxn ang="0">
                <a:pos x="5100" y="2454"/>
              </a:cxn>
              <a:cxn ang="0">
                <a:pos x="5100" y="1836"/>
              </a:cxn>
              <a:cxn ang="0">
                <a:pos x="5100" y="1350"/>
              </a:cxn>
              <a:cxn ang="0">
                <a:pos x="5100" y="996"/>
              </a:cxn>
              <a:cxn ang="0">
                <a:pos x="5100" y="738"/>
              </a:cxn>
              <a:cxn ang="0">
                <a:pos x="5100" y="558"/>
              </a:cxn>
              <a:cxn ang="0">
                <a:pos x="5100" y="456"/>
              </a:cxn>
              <a:cxn ang="0">
                <a:pos x="5100" y="384"/>
              </a:cxn>
              <a:cxn ang="0">
                <a:pos x="4968" y="216"/>
              </a:cxn>
              <a:cxn ang="0">
                <a:pos x="4686" y="0"/>
              </a:cxn>
              <a:cxn ang="0">
                <a:pos x="4338" y="0"/>
              </a:cxn>
              <a:cxn ang="0">
                <a:pos x="4062" y="0"/>
              </a:cxn>
              <a:cxn ang="0">
                <a:pos x="3918" y="0"/>
              </a:cxn>
              <a:cxn ang="0">
                <a:pos x="3852" y="0"/>
              </a:cxn>
              <a:cxn ang="0">
                <a:pos x="3834" y="0"/>
              </a:cxn>
              <a:cxn ang="0">
                <a:pos x="4134" y="240"/>
              </a:cxn>
              <a:cxn ang="0">
                <a:pos x="4488" y="690"/>
              </a:cxn>
              <a:cxn ang="0">
                <a:pos x="4734" y="1296"/>
              </a:cxn>
              <a:cxn ang="0">
                <a:pos x="4794" y="1956"/>
              </a:cxn>
              <a:cxn ang="0">
                <a:pos x="4692" y="2568"/>
              </a:cxn>
              <a:cxn ang="0">
                <a:pos x="4440" y="3144"/>
              </a:cxn>
              <a:cxn ang="0">
                <a:pos x="4110" y="3576"/>
              </a:cxn>
              <a:cxn ang="0">
                <a:pos x="3810" y="3828"/>
              </a:cxn>
            </a:cxnLst>
            <a:rect l="0" t="0" r="r" b="b"/>
            <a:pathLst>
              <a:path w="5100" h="3828">
                <a:moveTo>
                  <a:pt x="1032" y="0"/>
                </a:moveTo>
                <a:lnTo>
                  <a:pt x="936" y="0"/>
                </a:lnTo>
                <a:lnTo>
                  <a:pt x="852" y="0"/>
                </a:lnTo>
                <a:lnTo>
                  <a:pt x="762" y="0"/>
                </a:lnTo>
                <a:lnTo>
                  <a:pt x="690" y="0"/>
                </a:lnTo>
                <a:lnTo>
                  <a:pt x="552" y="0"/>
                </a:lnTo>
                <a:lnTo>
                  <a:pt x="432" y="0"/>
                </a:lnTo>
                <a:lnTo>
                  <a:pt x="336" y="0"/>
                </a:lnTo>
                <a:lnTo>
                  <a:pt x="246" y="0"/>
                </a:lnTo>
                <a:lnTo>
                  <a:pt x="186" y="0"/>
                </a:lnTo>
                <a:lnTo>
                  <a:pt x="126" y="0"/>
                </a:lnTo>
                <a:lnTo>
                  <a:pt x="84" y="0"/>
                </a:lnTo>
                <a:lnTo>
                  <a:pt x="54" y="0"/>
                </a:lnTo>
                <a:lnTo>
                  <a:pt x="30" y="0"/>
                </a:lnTo>
                <a:lnTo>
                  <a:pt x="18" y="0"/>
                </a:lnTo>
                <a:lnTo>
                  <a:pt x="6" y="0"/>
                </a:lnTo>
                <a:lnTo>
                  <a:pt x="0" y="0"/>
                </a:lnTo>
                <a:lnTo>
                  <a:pt x="0" y="0"/>
                </a:lnTo>
                <a:lnTo>
                  <a:pt x="0" y="138"/>
                </a:lnTo>
                <a:lnTo>
                  <a:pt x="0" y="264"/>
                </a:lnTo>
                <a:lnTo>
                  <a:pt x="0" y="384"/>
                </a:lnTo>
                <a:lnTo>
                  <a:pt x="0" y="492"/>
                </a:lnTo>
                <a:lnTo>
                  <a:pt x="0" y="600"/>
                </a:lnTo>
                <a:lnTo>
                  <a:pt x="0" y="696"/>
                </a:lnTo>
                <a:lnTo>
                  <a:pt x="0" y="786"/>
                </a:lnTo>
                <a:lnTo>
                  <a:pt x="0" y="864"/>
                </a:lnTo>
                <a:lnTo>
                  <a:pt x="0" y="936"/>
                </a:lnTo>
                <a:lnTo>
                  <a:pt x="0" y="1008"/>
                </a:lnTo>
                <a:lnTo>
                  <a:pt x="0" y="1068"/>
                </a:lnTo>
                <a:lnTo>
                  <a:pt x="0" y="1128"/>
                </a:lnTo>
                <a:lnTo>
                  <a:pt x="0" y="1176"/>
                </a:lnTo>
                <a:lnTo>
                  <a:pt x="0" y="1224"/>
                </a:lnTo>
                <a:lnTo>
                  <a:pt x="0" y="1302"/>
                </a:lnTo>
                <a:lnTo>
                  <a:pt x="0" y="1368"/>
                </a:lnTo>
                <a:lnTo>
                  <a:pt x="0" y="1410"/>
                </a:lnTo>
                <a:lnTo>
                  <a:pt x="0" y="1440"/>
                </a:lnTo>
                <a:lnTo>
                  <a:pt x="0" y="1470"/>
                </a:lnTo>
                <a:lnTo>
                  <a:pt x="0" y="1482"/>
                </a:lnTo>
                <a:lnTo>
                  <a:pt x="0" y="1488"/>
                </a:lnTo>
                <a:lnTo>
                  <a:pt x="0" y="1488"/>
                </a:lnTo>
                <a:lnTo>
                  <a:pt x="138" y="1296"/>
                </a:lnTo>
                <a:lnTo>
                  <a:pt x="264" y="1086"/>
                </a:lnTo>
                <a:lnTo>
                  <a:pt x="522" y="678"/>
                </a:lnTo>
                <a:lnTo>
                  <a:pt x="690" y="414"/>
                </a:lnTo>
                <a:lnTo>
                  <a:pt x="780" y="282"/>
                </a:lnTo>
                <a:lnTo>
                  <a:pt x="876" y="156"/>
                </a:lnTo>
                <a:lnTo>
                  <a:pt x="948" y="78"/>
                </a:lnTo>
                <a:lnTo>
                  <a:pt x="1032" y="0"/>
                </a:lnTo>
                <a:lnTo>
                  <a:pt x="1032" y="0"/>
                </a:lnTo>
                <a:close/>
                <a:moveTo>
                  <a:pt x="3810" y="3828"/>
                </a:moveTo>
                <a:lnTo>
                  <a:pt x="3924" y="3828"/>
                </a:lnTo>
                <a:lnTo>
                  <a:pt x="4038" y="3828"/>
                </a:lnTo>
                <a:lnTo>
                  <a:pt x="4140" y="3828"/>
                </a:lnTo>
                <a:lnTo>
                  <a:pt x="4236" y="3828"/>
                </a:lnTo>
                <a:lnTo>
                  <a:pt x="4326" y="3828"/>
                </a:lnTo>
                <a:lnTo>
                  <a:pt x="4410" y="3828"/>
                </a:lnTo>
                <a:lnTo>
                  <a:pt x="4482" y="3828"/>
                </a:lnTo>
                <a:lnTo>
                  <a:pt x="4560" y="3828"/>
                </a:lnTo>
                <a:lnTo>
                  <a:pt x="4620" y="3828"/>
                </a:lnTo>
                <a:lnTo>
                  <a:pt x="4680" y="3828"/>
                </a:lnTo>
                <a:lnTo>
                  <a:pt x="4788" y="3828"/>
                </a:lnTo>
                <a:lnTo>
                  <a:pt x="4872" y="3828"/>
                </a:lnTo>
                <a:lnTo>
                  <a:pt x="4938" y="3828"/>
                </a:lnTo>
                <a:lnTo>
                  <a:pt x="4992" y="3828"/>
                </a:lnTo>
                <a:lnTo>
                  <a:pt x="5034" y="3828"/>
                </a:lnTo>
                <a:lnTo>
                  <a:pt x="5064" y="3828"/>
                </a:lnTo>
                <a:lnTo>
                  <a:pt x="5082" y="3828"/>
                </a:lnTo>
                <a:lnTo>
                  <a:pt x="5088" y="3828"/>
                </a:lnTo>
                <a:lnTo>
                  <a:pt x="5100" y="3828"/>
                </a:lnTo>
                <a:lnTo>
                  <a:pt x="5100" y="3828"/>
                </a:lnTo>
                <a:lnTo>
                  <a:pt x="5100" y="3516"/>
                </a:lnTo>
                <a:lnTo>
                  <a:pt x="5100" y="3222"/>
                </a:lnTo>
                <a:lnTo>
                  <a:pt x="5100" y="2946"/>
                </a:lnTo>
                <a:lnTo>
                  <a:pt x="5100" y="2694"/>
                </a:lnTo>
                <a:lnTo>
                  <a:pt x="5100" y="2454"/>
                </a:lnTo>
                <a:lnTo>
                  <a:pt x="5100" y="2232"/>
                </a:lnTo>
                <a:lnTo>
                  <a:pt x="5100" y="2022"/>
                </a:lnTo>
                <a:lnTo>
                  <a:pt x="5100" y="1836"/>
                </a:lnTo>
                <a:lnTo>
                  <a:pt x="5100" y="1662"/>
                </a:lnTo>
                <a:lnTo>
                  <a:pt x="5100" y="1500"/>
                </a:lnTo>
                <a:lnTo>
                  <a:pt x="5100" y="1350"/>
                </a:lnTo>
                <a:lnTo>
                  <a:pt x="5100" y="1218"/>
                </a:lnTo>
                <a:lnTo>
                  <a:pt x="5100" y="1104"/>
                </a:lnTo>
                <a:lnTo>
                  <a:pt x="5100" y="996"/>
                </a:lnTo>
                <a:lnTo>
                  <a:pt x="5100" y="894"/>
                </a:lnTo>
                <a:lnTo>
                  <a:pt x="5100" y="810"/>
                </a:lnTo>
                <a:lnTo>
                  <a:pt x="5100" y="738"/>
                </a:lnTo>
                <a:lnTo>
                  <a:pt x="5100" y="666"/>
                </a:lnTo>
                <a:lnTo>
                  <a:pt x="5100" y="612"/>
                </a:lnTo>
                <a:lnTo>
                  <a:pt x="5100" y="558"/>
                </a:lnTo>
                <a:lnTo>
                  <a:pt x="5100" y="516"/>
                </a:lnTo>
                <a:lnTo>
                  <a:pt x="5100" y="486"/>
                </a:lnTo>
                <a:lnTo>
                  <a:pt x="5100" y="456"/>
                </a:lnTo>
                <a:lnTo>
                  <a:pt x="5100" y="432"/>
                </a:lnTo>
                <a:lnTo>
                  <a:pt x="5100" y="402"/>
                </a:lnTo>
                <a:lnTo>
                  <a:pt x="5100" y="384"/>
                </a:lnTo>
                <a:lnTo>
                  <a:pt x="5100" y="378"/>
                </a:lnTo>
                <a:lnTo>
                  <a:pt x="5100" y="378"/>
                </a:lnTo>
                <a:lnTo>
                  <a:pt x="4968" y="216"/>
                </a:lnTo>
                <a:lnTo>
                  <a:pt x="4818" y="48"/>
                </a:lnTo>
                <a:lnTo>
                  <a:pt x="4770" y="0"/>
                </a:lnTo>
                <a:lnTo>
                  <a:pt x="4686" y="0"/>
                </a:lnTo>
                <a:lnTo>
                  <a:pt x="4608" y="0"/>
                </a:lnTo>
                <a:lnTo>
                  <a:pt x="4464" y="0"/>
                </a:lnTo>
                <a:lnTo>
                  <a:pt x="4338" y="0"/>
                </a:lnTo>
                <a:lnTo>
                  <a:pt x="4230" y="0"/>
                </a:lnTo>
                <a:lnTo>
                  <a:pt x="4140" y="0"/>
                </a:lnTo>
                <a:lnTo>
                  <a:pt x="4062" y="0"/>
                </a:lnTo>
                <a:lnTo>
                  <a:pt x="4002" y="0"/>
                </a:lnTo>
                <a:lnTo>
                  <a:pt x="3954" y="0"/>
                </a:lnTo>
                <a:lnTo>
                  <a:pt x="3918" y="0"/>
                </a:lnTo>
                <a:lnTo>
                  <a:pt x="3882" y="0"/>
                </a:lnTo>
                <a:lnTo>
                  <a:pt x="3864" y="0"/>
                </a:lnTo>
                <a:lnTo>
                  <a:pt x="3852" y="0"/>
                </a:lnTo>
                <a:lnTo>
                  <a:pt x="3840" y="0"/>
                </a:lnTo>
                <a:lnTo>
                  <a:pt x="3834" y="0"/>
                </a:lnTo>
                <a:lnTo>
                  <a:pt x="3834" y="0"/>
                </a:lnTo>
                <a:lnTo>
                  <a:pt x="3936" y="78"/>
                </a:lnTo>
                <a:lnTo>
                  <a:pt x="4038" y="156"/>
                </a:lnTo>
                <a:lnTo>
                  <a:pt x="4134" y="240"/>
                </a:lnTo>
                <a:lnTo>
                  <a:pt x="4224" y="330"/>
                </a:lnTo>
                <a:lnTo>
                  <a:pt x="4368" y="504"/>
                </a:lnTo>
                <a:lnTo>
                  <a:pt x="4488" y="690"/>
                </a:lnTo>
                <a:lnTo>
                  <a:pt x="4590" y="882"/>
                </a:lnTo>
                <a:lnTo>
                  <a:pt x="4668" y="1086"/>
                </a:lnTo>
                <a:lnTo>
                  <a:pt x="4734" y="1296"/>
                </a:lnTo>
                <a:lnTo>
                  <a:pt x="4770" y="1512"/>
                </a:lnTo>
                <a:lnTo>
                  <a:pt x="4794" y="1734"/>
                </a:lnTo>
                <a:lnTo>
                  <a:pt x="4794" y="1956"/>
                </a:lnTo>
                <a:lnTo>
                  <a:pt x="4776" y="2166"/>
                </a:lnTo>
                <a:lnTo>
                  <a:pt x="4740" y="2370"/>
                </a:lnTo>
                <a:lnTo>
                  <a:pt x="4692" y="2568"/>
                </a:lnTo>
                <a:lnTo>
                  <a:pt x="4620" y="2772"/>
                </a:lnTo>
                <a:lnTo>
                  <a:pt x="4542" y="2964"/>
                </a:lnTo>
                <a:lnTo>
                  <a:pt x="4440" y="3144"/>
                </a:lnTo>
                <a:lnTo>
                  <a:pt x="4332" y="3318"/>
                </a:lnTo>
                <a:lnTo>
                  <a:pt x="4200" y="3486"/>
                </a:lnTo>
                <a:lnTo>
                  <a:pt x="4110" y="3576"/>
                </a:lnTo>
                <a:lnTo>
                  <a:pt x="4014" y="3672"/>
                </a:lnTo>
                <a:lnTo>
                  <a:pt x="3918" y="3756"/>
                </a:lnTo>
                <a:lnTo>
                  <a:pt x="3810" y="3828"/>
                </a:lnTo>
                <a:lnTo>
                  <a:pt x="3810" y="3828"/>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Arial"/>
            </a:endParaRPr>
          </a:p>
        </p:txBody>
      </p:sp>
      <p:pic>
        <p:nvPicPr>
          <p:cNvPr id="9" name="Picture 8" descr="SCC2014-white.png"/>
          <p:cNvPicPr/>
          <p:nvPr/>
        </p:nvPicPr>
        <p:blipFill>
          <a:blip r:embed="rId3" cstate="screen"/>
          <a:stretch>
            <a:fillRect/>
          </a:stretch>
        </p:blipFill>
        <p:spPr>
          <a:xfrm>
            <a:off x="10896875" y="5656516"/>
            <a:ext cx="876025" cy="820995"/>
          </a:xfrm>
          <a:prstGeom prst="rect">
            <a:avLst/>
          </a:prstGeom>
        </p:spPr>
      </p:pic>
    </p:spTree>
    <p:extLst>
      <p:ext uri="{BB962C8B-B14F-4D97-AF65-F5344CB8AC3E}">
        <p14:creationId xmlns:p14="http://schemas.microsoft.com/office/powerpoint/2010/main" val="3892078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739" y="618824"/>
            <a:ext cx="2840002" cy="720000"/>
          </a:xfrm>
          <a:prstGeom prst="rect">
            <a:avLst/>
          </a:prstGeom>
        </p:spPr>
      </p:pic>
      <p:sp>
        <p:nvSpPr>
          <p:cNvPr id="2" name="Title 1"/>
          <p:cNvSpPr>
            <a:spLocks noGrp="1"/>
          </p:cNvSpPr>
          <p:nvPr>
            <p:ph type="title"/>
          </p:nvPr>
        </p:nvSpPr>
        <p:spPr>
          <a:xfrm>
            <a:off x="3778169" y="316043"/>
            <a:ext cx="7923835" cy="1325563"/>
          </a:xfrm>
        </p:spPr>
        <p:txBody>
          <a:bodyPr>
            <a:normAutofit/>
          </a:bodyPr>
          <a:lstStyle/>
          <a:p>
            <a:r>
              <a:rPr lang="en-GB" sz="4000" dirty="0">
                <a:latin typeface="Arial" panose="020B0604020202020204" pitchFamily="34" charset="0"/>
                <a:cs typeface="Arial" panose="020B0604020202020204" pitchFamily="34" charset="0"/>
              </a:rPr>
              <a:t>What health and wellbeing issues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are important in your area?</a:t>
            </a:r>
          </a:p>
        </p:txBody>
      </p:sp>
      <p:sp>
        <p:nvSpPr>
          <p:cNvPr id="3" name="Content Placeholder 2"/>
          <p:cNvSpPr>
            <a:spLocks noGrp="1"/>
          </p:cNvSpPr>
          <p:nvPr>
            <p:ph idx="1"/>
          </p:nvPr>
        </p:nvSpPr>
        <p:spPr>
          <a:xfrm>
            <a:off x="838200" y="1825625"/>
            <a:ext cx="10515600" cy="4351338"/>
          </a:xfrm>
        </p:spPr>
        <p:txBody>
          <a:bodyPr>
            <a:normAutofit/>
          </a:bodyPr>
          <a:lstStyle/>
          <a:p>
            <a:r>
              <a:rPr lang="en-GB" sz="2000" dirty="0">
                <a:latin typeface="Arial" panose="020B0604020202020204" pitchFamily="34" charset="0"/>
                <a:cs typeface="Arial" panose="020B0604020202020204" pitchFamily="34" charset="0"/>
              </a:rPr>
              <a:t>You can see an overview of health issues and needs in Surrey in the Joint Strategic Needs Assessment: </a:t>
            </a:r>
            <a:r>
              <a:rPr lang="en-GB" sz="2000" dirty="0">
                <a:latin typeface="Arial" panose="020B0604020202020204" pitchFamily="34" charset="0"/>
                <a:cs typeface="Arial" panose="020B0604020202020204" pitchFamily="34" charset="0"/>
                <a:hlinkClick r:id="rId3"/>
              </a:rPr>
              <a:t>http://www.surreyi.gov.uk/grouppage.aspx?groupid=36</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‘Surrey Snapshots’, provide a visual summary of information on a range of health and wellbeing issues, (see example on following slides): </a:t>
            </a:r>
            <a:r>
              <a:rPr lang="en-GB" sz="2000" dirty="0">
                <a:latin typeface="Arial" panose="020B0604020202020204" pitchFamily="34" charset="0"/>
                <a:cs typeface="Arial" panose="020B0604020202020204" pitchFamily="34" charset="0"/>
                <a:hlinkClick r:id="rId4"/>
              </a:rPr>
              <a:t>http://www.surreyi.gov.uk/grouppage.aspx?groupid=58</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For ward-level community wellbeing data (see example on following slides): </a:t>
            </a:r>
            <a:r>
              <a:rPr lang="en-GB" sz="2000" dirty="0">
                <a:latin typeface="Arial" panose="020B0604020202020204" pitchFamily="34" charset="0"/>
                <a:cs typeface="Arial" panose="020B0604020202020204" pitchFamily="34" charset="0"/>
                <a:hlinkClick r:id="rId5"/>
              </a:rPr>
              <a:t>http://www.surreyi.gov.uk/ProfileBrowser.aspx?by=theme&amp;pid=27&amp;rt=37</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More detailed sources of local data on health and wellbeing: </a:t>
            </a:r>
          </a:p>
          <a:p>
            <a:pPr marL="216000" indent="0">
              <a:buNone/>
            </a:pPr>
            <a:r>
              <a:rPr lang="en-GB" sz="2000" dirty="0">
                <a:latin typeface="Arial" panose="020B0604020202020204" pitchFamily="34" charset="0"/>
                <a:cs typeface="Arial" panose="020B0604020202020204" pitchFamily="34" charset="0"/>
              </a:rPr>
              <a:t>‘Surrey Dashboards’ </a:t>
            </a:r>
            <a:r>
              <a:rPr lang="en-GB" sz="2000" dirty="0">
                <a:latin typeface="Arial" panose="020B0604020202020204" pitchFamily="34" charset="0"/>
                <a:cs typeface="Arial" panose="020B0604020202020204" pitchFamily="34" charset="0"/>
                <a:hlinkClick r:id="rId6"/>
              </a:rPr>
              <a:t>http://www.surreyi.gov.uk/grouppage.aspx?groupid=68</a:t>
            </a:r>
            <a:endParaRPr lang="en-GB" sz="2000" dirty="0">
              <a:latin typeface="Arial" panose="020B0604020202020204" pitchFamily="34" charset="0"/>
              <a:cs typeface="Arial" panose="020B0604020202020204" pitchFamily="34" charset="0"/>
            </a:endParaRPr>
          </a:p>
          <a:p>
            <a:pPr marL="216000" indent="0">
              <a:buNone/>
            </a:pPr>
            <a:r>
              <a:rPr lang="en-GB" sz="2000" dirty="0">
                <a:latin typeface="Arial" panose="020B0604020202020204" pitchFamily="34" charset="0"/>
                <a:cs typeface="Arial" panose="020B0604020202020204" pitchFamily="34" charset="0"/>
              </a:rPr>
              <a:t>Public Health England Local Health </a:t>
            </a:r>
            <a:r>
              <a:rPr lang="en-GB" sz="2000" dirty="0">
                <a:latin typeface="Arial" panose="020B0604020202020204" pitchFamily="34" charset="0"/>
                <a:cs typeface="Arial" panose="020B0604020202020204" pitchFamily="34" charset="0"/>
                <a:hlinkClick r:id="rId7"/>
              </a:rPr>
              <a:t>http://localhealth.org.uk/#l=en;v=map11</a:t>
            </a:r>
            <a:endParaRPr lang="en-GB" sz="2000" dirty="0">
              <a:latin typeface="Arial" panose="020B0604020202020204" pitchFamily="34" charset="0"/>
              <a:cs typeface="Arial" panose="020B0604020202020204" pitchFamily="34" charset="0"/>
            </a:endParaRPr>
          </a:p>
          <a:p>
            <a:pPr marL="0" indent="0">
              <a:buNone/>
            </a:pPr>
            <a:endParaRPr lang="en-GB" sz="2000" dirty="0"/>
          </a:p>
          <a:p>
            <a:pPr marL="0" indent="0">
              <a:buNone/>
            </a:pPr>
            <a:endParaRPr lang="en-GB" sz="2000" dirty="0"/>
          </a:p>
        </p:txBody>
      </p:sp>
      <p:sp>
        <p:nvSpPr>
          <p:cNvPr id="5" name="Footer Placeholder 4"/>
          <p:cNvSpPr>
            <a:spLocks noGrp="1"/>
          </p:cNvSpPr>
          <p:nvPr>
            <p:ph type="ftr" sz="quarter" idx="11"/>
          </p:nvPr>
        </p:nvSpPr>
        <p:spPr>
          <a:xfrm>
            <a:off x="4038600" y="6356350"/>
            <a:ext cx="4114800" cy="365125"/>
          </a:xfrm>
        </p:spPr>
        <p:txBody>
          <a:bodyPr/>
          <a:lstStyle/>
          <a:p>
            <a:r>
              <a:rPr lang="en-GB"/>
              <a:t>Draft</a:t>
            </a:r>
          </a:p>
        </p:txBody>
      </p:sp>
      <p:pic>
        <p:nvPicPr>
          <p:cNvPr id="8" name="Picture 7" descr="SCC2014-Black.png"/>
          <p:cNvPicPr>
            <a:picLocks noChangeAspect="1"/>
          </p:cNvPicPr>
          <p:nvPr/>
        </p:nvPicPr>
        <p:blipFill>
          <a:blip r:embed="rId8" cstate="screen"/>
          <a:stretch>
            <a:fillRect/>
          </a:stretch>
        </p:blipFill>
        <p:spPr>
          <a:xfrm>
            <a:off x="11060442" y="5801573"/>
            <a:ext cx="880583" cy="819889"/>
          </a:xfrm>
          <a:prstGeom prst="rect">
            <a:avLst/>
          </a:prstGeom>
        </p:spPr>
      </p:pic>
    </p:spTree>
    <p:extLst>
      <p:ext uri="{BB962C8B-B14F-4D97-AF65-F5344CB8AC3E}">
        <p14:creationId xmlns:p14="http://schemas.microsoft.com/office/powerpoint/2010/main" val="438774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434" y="226229"/>
            <a:ext cx="5856790" cy="1325563"/>
          </a:xfrm>
        </p:spPr>
        <p:txBody>
          <a:bodyPr>
            <a:normAutofit/>
          </a:bodyPr>
          <a:lstStyle/>
          <a:p>
            <a:pPr>
              <a:lnSpc>
                <a:spcPct val="100000"/>
              </a:lnSpc>
            </a:pPr>
            <a:r>
              <a:rPr lang="en-GB" sz="4000" dirty="0">
                <a:latin typeface="Arial" panose="020B0604020202020204" pitchFamily="34" charset="0"/>
                <a:cs typeface="Arial" panose="020B0604020202020204" pitchFamily="34" charset="0"/>
              </a:rPr>
              <a:t>Surrey Snapshots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 - example from Surrey-</a:t>
            </a:r>
            <a:r>
              <a:rPr lang="en-GB" sz="4000" dirty="0" err="1">
                <a:latin typeface="Arial" panose="020B0604020202020204" pitchFamily="34" charset="0"/>
                <a:cs typeface="Arial" panose="020B0604020202020204" pitchFamily="34" charset="0"/>
              </a:rPr>
              <a:t>i</a:t>
            </a:r>
            <a:endParaRPr lang="en-GB" sz="4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Draft</a:t>
            </a:r>
          </a:p>
        </p:txBody>
      </p:sp>
      <p:sp>
        <p:nvSpPr>
          <p:cNvPr id="8" name="TextBox 7"/>
          <p:cNvSpPr txBox="1"/>
          <p:nvPr/>
        </p:nvSpPr>
        <p:spPr>
          <a:xfrm>
            <a:off x="8521700" y="1732855"/>
            <a:ext cx="3302000" cy="98488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hlinkClick r:id="rId2"/>
              </a:rPr>
              <a:t>http://www.surreyi.gov.uk/grouppage.aspx?groupid=58</a:t>
            </a:r>
            <a:endParaRPr lang="en-GB" sz="2000" dirty="0">
              <a:latin typeface="Arial" panose="020B0604020202020204" pitchFamily="34" charset="0"/>
              <a:cs typeface="Arial" panose="020B0604020202020204" pitchFamily="34" charset="0"/>
            </a:endParaRPr>
          </a:p>
          <a:p>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952" y="403694"/>
            <a:ext cx="2840002" cy="720000"/>
          </a:xfrm>
          <a:prstGeom prst="rect">
            <a:avLst/>
          </a:prstGeom>
        </p:spPr>
      </p:pic>
      <p:pic>
        <p:nvPicPr>
          <p:cNvPr id="10" name="Picture 9" descr="SCC2014-Black.png"/>
          <p:cNvPicPr>
            <a:picLocks noChangeAspect="1"/>
          </p:cNvPicPr>
          <p:nvPr/>
        </p:nvPicPr>
        <p:blipFill>
          <a:blip r:embed="rId4" cstate="screen"/>
          <a:stretch>
            <a:fillRect/>
          </a:stretch>
        </p:blipFill>
        <p:spPr>
          <a:xfrm>
            <a:off x="11060442" y="5801573"/>
            <a:ext cx="880583" cy="81988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249" y="1800971"/>
            <a:ext cx="7244386" cy="4465142"/>
          </a:xfrm>
          <a:prstGeom prst="rect">
            <a:avLst/>
          </a:prstGeom>
        </p:spPr>
      </p:pic>
      <p:sp>
        <p:nvSpPr>
          <p:cNvPr id="15" name="Rectangle 14"/>
          <p:cNvSpPr/>
          <p:nvPr/>
        </p:nvSpPr>
        <p:spPr>
          <a:xfrm>
            <a:off x="544010" y="1732855"/>
            <a:ext cx="7349924" cy="458113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9238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200" y="448399"/>
            <a:ext cx="2840002" cy="720000"/>
          </a:xfrm>
          <a:prstGeom prst="rect">
            <a:avLst/>
          </a:prstGeom>
        </p:spPr>
      </p:pic>
      <p:sp>
        <p:nvSpPr>
          <p:cNvPr id="2" name="Title 1"/>
          <p:cNvSpPr>
            <a:spLocks noGrp="1"/>
          </p:cNvSpPr>
          <p:nvPr>
            <p:ph type="title"/>
          </p:nvPr>
        </p:nvSpPr>
        <p:spPr>
          <a:xfrm>
            <a:off x="3941529" y="267159"/>
            <a:ext cx="6123972" cy="1325563"/>
          </a:xfrm>
        </p:spPr>
        <p:txBody>
          <a:bodyPr>
            <a:normAutofit/>
          </a:bodyPr>
          <a:lstStyle/>
          <a:p>
            <a:r>
              <a:rPr lang="en-GB" sz="4000" dirty="0">
                <a:latin typeface="Arial" panose="020B0604020202020204" pitchFamily="34" charset="0"/>
                <a:cs typeface="Arial" panose="020B0604020202020204" pitchFamily="34" charset="0"/>
              </a:rPr>
              <a:t>Ward-level wellbeing data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 example from Surrey-</a:t>
            </a:r>
            <a:r>
              <a:rPr lang="en-GB" sz="4000" dirty="0" err="1">
                <a:latin typeface="Arial" panose="020B0604020202020204" pitchFamily="34" charset="0"/>
                <a:cs typeface="Arial" panose="020B0604020202020204" pitchFamily="34" charset="0"/>
              </a:rPr>
              <a:t>i</a:t>
            </a:r>
            <a:endParaRPr lang="en-GB" sz="4000" dirty="0"/>
          </a:p>
        </p:txBody>
      </p:sp>
      <p:pic>
        <p:nvPicPr>
          <p:cNvPr id="13" name="Picture 12"/>
          <p:cNvPicPr>
            <a:picLocks noChangeAspect="1"/>
          </p:cNvPicPr>
          <p:nvPr/>
        </p:nvPicPr>
        <p:blipFill>
          <a:blip r:embed="rId3"/>
          <a:stretch>
            <a:fillRect/>
          </a:stretch>
        </p:blipFill>
        <p:spPr>
          <a:xfrm>
            <a:off x="942918" y="1690688"/>
            <a:ext cx="2598567" cy="4507718"/>
          </a:xfrm>
          <a:prstGeom prst="rect">
            <a:avLst/>
          </a:prstGeom>
        </p:spPr>
      </p:pic>
      <p:pic>
        <p:nvPicPr>
          <p:cNvPr id="15" name="Picture 14"/>
          <p:cNvPicPr>
            <a:picLocks noChangeAspect="1"/>
          </p:cNvPicPr>
          <p:nvPr/>
        </p:nvPicPr>
        <p:blipFill>
          <a:blip r:embed="rId4"/>
          <a:stretch>
            <a:fillRect/>
          </a:stretch>
        </p:blipFill>
        <p:spPr>
          <a:xfrm>
            <a:off x="3941529" y="1756230"/>
            <a:ext cx="7633614" cy="3392718"/>
          </a:xfrm>
          <a:prstGeom prst="rect">
            <a:avLst/>
          </a:prstGeom>
        </p:spPr>
      </p:pic>
      <p:sp>
        <p:nvSpPr>
          <p:cNvPr id="16" name="Rectangle 15"/>
          <p:cNvSpPr/>
          <p:nvPr/>
        </p:nvSpPr>
        <p:spPr>
          <a:xfrm>
            <a:off x="3860800" y="1690688"/>
            <a:ext cx="7859486" cy="35562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834063" y="3164116"/>
            <a:ext cx="2867082" cy="18360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flipV="1">
            <a:off x="2989943" y="2881086"/>
            <a:ext cx="870857" cy="40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GB"/>
              <a:t>Draft</a:t>
            </a:r>
          </a:p>
        </p:txBody>
      </p:sp>
      <p:sp>
        <p:nvSpPr>
          <p:cNvPr id="3" name="TextBox 2"/>
          <p:cNvSpPr txBox="1"/>
          <p:nvPr/>
        </p:nvSpPr>
        <p:spPr>
          <a:xfrm>
            <a:off x="3816892" y="5432300"/>
            <a:ext cx="841754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hlinkClick r:id="rId5"/>
              </a:rPr>
              <a:t>http://www.surreyi.gov.uk/ProfileBrowser.aspx?by=theme&amp;pid=27&amp;rt=37</a:t>
            </a:r>
            <a:endParaRPr lang="en-GB" dirty="0">
              <a:latin typeface="Arial" panose="020B0604020202020204" pitchFamily="34" charset="0"/>
              <a:cs typeface="Arial" panose="020B0604020202020204" pitchFamily="34" charset="0"/>
            </a:endParaRPr>
          </a:p>
        </p:txBody>
      </p:sp>
      <p:pic>
        <p:nvPicPr>
          <p:cNvPr id="11" name="Picture 10" descr="SCC2014-Black.png"/>
          <p:cNvPicPr>
            <a:picLocks noChangeAspect="1"/>
          </p:cNvPicPr>
          <p:nvPr/>
        </p:nvPicPr>
        <p:blipFill>
          <a:blip r:embed="rId6" cstate="screen"/>
          <a:stretch>
            <a:fillRect/>
          </a:stretch>
        </p:blipFill>
        <p:spPr>
          <a:xfrm>
            <a:off x="11060442" y="5801573"/>
            <a:ext cx="880583" cy="819889"/>
          </a:xfrm>
          <a:prstGeom prst="rect">
            <a:avLst/>
          </a:prstGeom>
        </p:spPr>
      </p:pic>
    </p:spTree>
    <p:extLst>
      <p:ext uri="{BB962C8B-B14F-4D97-AF65-F5344CB8AC3E}">
        <p14:creationId xmlns:p14="http://schemas.microsoft.com/office/powerpoint/2010/main" val="1865688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613" y="585743"/>
            <a:ext cx="2840002" cy="720000"/>
          </a:xfrm>
          <a:prstGeom prst="rect">
            <a:avLst/>
          </a:prstGeom>
        </p:spPr>
      </p:pic>
      <p:sp>
        <p:nvSpPr>
          <p:cNvPr id="2" name="Title 1"/>
          <p:cNvSpPr>
            <a:spLocks noGrp="1"/>
          </p:cNvSpPr>
          <p:nvPr>
            <p:ph type="title"/>
          </p:nvPr>
        </p:nvSpPr>
        <p:spPr>
          <a:xfrm>
            <a:off x="3858228" y="258289"/>
            <a:ext cx="8015468" cy="1325563"/>
          </a:xfrm>
        </p:spPr>
        <p:txBody>
          <a:bodyPr>
            <a:normAutofit/>
          </a:bodyPr>
          <a:lstStyle/>
          <a:p>
            <a:r>
              <a:rPr lang="en-GB" sz="4000" dirty="0">
                <a:latin typeface="Arial" panose="020B0604020202020204" pitchFamily="34" charset="0"/>
                <a:cs typeface="Arial" panose="020B0604020202020204" pitchFamily="34" charset="0"/>
              </a:rPr>
              <a:t>How good are your local facilities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and services?</a:t>
            </a:r>
          </a:p>
        </p:txBody>
      </p:sp>
      <p:sp>
        <p:nvSpPr>
          <p:cNvPr id="3" name="Content Placeholder 2"/>
          <p:cNvSpPr>
            <a:spLocks noGrp="1"/>
          </p:cNvSpPr>
          <p:nvPr>
            <p:ph idx="1"/>
          </p:nvPr>
        </p:nvSpPr>
        <p:spPr>
          <a:xfrm>
            <a:off x="717630" y="2396100"/>
            <a:ext cx="10689221" cy="3874907"/>
          </a:xfrm>
        </p:spPr>
        <p:txBody>
          <a:bodyPr numCol="2">
            <a:noAutofit/>
          </a:bodyPr>
          <a:lstStyle/>
          <a:p>
            <a:pPr marL="342900" indent="-342900">
              <a:spcBef>
                <a:spcPts val="0"/>
              </a:spcBef>
            </a:pPr>
            <a:r>
              <a:rPr lang="en-GB" sz="2000" dirty="0"/>
              <a:t>Access affordable fresh food? Are there fresh food shops or markets within easy reach?</a:t>
            </a:r>
          </a:p>
          <a:p>
            <a:pPr marL="342900" indent="-342900">
              <a:spcBef>
                <a:spcPts val="0"/>
              </a:spcBef>
            </a:pPr>
            <a:r>
              <a:rPr lang="en-GB" sz="2000" dirty="0"/>
              <a:t>Be physically active everyday through easy access to open and green spaces, sports and leisure facilities? Are those green spaces and sports facilities well designed to promote physical activity?</a:t>
            </a:r>
          </a:p>
          <a:p>
            <a:pPr marL="342900" indent="-342900">
              <a:spcBef>
                <a:spcPts val="0"/>
              </a:spcBef>
            </a:pPr>
            <a:r>
              <a:rPr lang="en-GB" sz="2000" dirty="0"/>
              <a:t>Walk or cycle for local trips – are there safe, well lit and signposted routes, with rest stops?</a:t>
            </a:r>
          </a:p>
          <a:p>
            <a:pPr marL="342900" indent="-342900">
              <a:spcBef>
                <a:spcPts val="0"/>
              </a:spcBef>
            </a:pPr>
            <a:r>
              <a:rPr lang="en-GB" sz="2000" dirty="0"/>
              <a:t>Connect with others – are there community facilities and places for social activities? Are your public spaces such as shopping areas safe, attractive and accessible?</a:t>
            </a:r>
          </a:p>
          <a:p>
            <a:pPr marL="342900" indent="-342900">
              <a:spcBef>
                <a:spcPts val="0"/>
              </a:spcBef>
            </a:pPr>
            <a:r>
              <a:rPr lang="en-GB" sz="2000" dirty="0"/>
              <a:t>Access affordable, good quality housing? </a:t>
            </a:r>
          </a:p>
          <a:p>
            <a:pPr marL="0" indent="0">
              <a:spcBef>
                <a:spcPts val="0"/>
              </a:spcBef>
              <a:buNone/>
            </a:pPr>
            <a:endParaRPr lang="en-GB" sz="2000" dirty="0"/>
          </a:p>
          <a:p>
            <a:pPr marL="0" indent="0">
              <a:spcBef>
                <a:spcPts val="0"/>
              </a:spcBef>
              <a:buNone/>
            </a:pPr>
            <a:endParaRPr lang="en-GB" sz="2000" dirty="0"/>
          </a:p>
          <a:p>
            <a:pPr marL="342900" indent="-342900">
              <a:spcBef>
                <a:spcPts val="0"/>
              </a:spcBef>
            </a:pPr>
            <a:r>
              <a:rPr lang="en-GB" sz="2000" dirty="0"/>
              <a:t>Access more distant locations safely through driving or public transport? How safe and accessible are your roads and public transport options?</a:t>
            </a:r>
          </a:p>
          <a:p>
            <a:pPr marL="342900" indent="-342900">
              <a:spcBef>
                <a:spcPts val="0"/>
              </a:spcBef>
            </a:pPr>
            <a:r>
              <a:rPr lang="en-GB" sz="2000" dirty="0"/>
              <a:t>Access a range of goods and services – are there shops, health services, libraries, etc. within easy reach?</a:t>
            </a:r>
          </a:p>
          <a:p>
            <a:pPr marL="342900" indent="-342900">
              <a:spcBef>
                <a:spcPts val="0"/>
              </a:spcBef>
            </a:pPr>
            <a:r>
              <a:rPr lang="en-GB" sz="2000" dirty="0"/>
              <a:t>Access places where they can participate in education, training or employment; pursue personal interests and hobbies, develop knowledge and skills? </a:t>
            </a:r>
          </a:p>
          <a:p>
            <a:pPr marL="342900" indent="-342900">
              <a:spcBef>
                <a:spcPts val="0"/>
              </a:spcBef>
            </a:pPr>
            <a:r>
              <a:rPr lang="en-GB" sz="2000" dirty="0"/>
              <a:t>Access open countryside and natural landscapes? Are your local green spaces attractive and natural? </a:t>
            </a:r>
          </a:p>
          <a:p>
            <a:pPr marL="342900" indent="-342900">
              <a:spcBef>
                <a:spcPts val="0"/>
              </a:spcBef>
            </a:pPr>
            <a:endParaRPr lang="en-GB" sz="2000" dirty="0"/>
          </a:p>
        </p:txBody>
      </p:sp>
      <p:sp>
        <p:nvSpPr>
          <p:cNvPr id="5" name="Footer Placeholder 4"/>
          <p:cNvSpPr>
            <a:spLocks noGrp="1"/>
          </p:cNvSpPr>
          <p:nvPr>
            <p:ph type="ftr" sz="quarter" idx="11"/>
          </p:nvPr>
        </p:nvSpPr>
        <p:spPr/>
        <p:txBody>
          <a:bodyPr/>
          <a:lstStyle/>
          <a:p>
            <a:r>
              <a:rPr lang="en-GB"/>
              <a:t>Draft</a:t>
            </a:r>
          </a:p>
        </p:txBody>
      </p:sp>
      <p:pic>
        <p:nvPicPr>
          <p:cNvPr id="8" name="Picture 7" descr="SCC2014-Black.png"/>
          <p:cNvPicPr>
            <a:picLocks noChangeAspect="1"/>
          </p:cNvPicPr>
          <p:nvPr/>
        </p:nvPicPr>
        <p:blipFill>
          <a:blip r:embed="rId3" cstate="screen"/>
          <a:stretch>
            <a:fillRect/>
          </a:stretch>
        </p:blipFill>
        <p:spPr>
          <a:xfrm>
            <a:off x="11060442" y="5801573"/>
            <a:ext cx="880583" cy="819889"/>
          </a:xfrm>
          <a:prstGeom prst="rect">
            <a:avLst/>
          </a:prstGeom>
        </p:spPr>
      </p:pic>
      <p:sp>
        <p:nvSpPr>
          <p:cNvPr id="9" name="TextBox 8"/>
          <p:cNvSpPr txBox="1"/>
          <p:nvPr/>
        </p:nvSpPr>
        <p:spPr>
          <a:xfrm>
            <a:off x="673261" y="1669195"/>
            <a:ext cx="10602410"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Many issues will be outside the influence of your Neighbourhood Plan, but think about your local area - is </a:t>
            </a:r>
            <a:r>
              <a:rPr lang="en-GB" sz="2000" u="sng" dirty="0">
                <a:latin typeface="Arial" panose="020B0604020202020204" pitchFamily="34" charset="0"/>
                <a:cs typeface="Arial" panose="020B0604020202020204" pitchFamily="34" charset="0"/>
              </a:rPr>
              <a:t>everyone</a:t>
            </a:r>
            <a:r>
              <a:rPr lang="en-GB" sz="2000" dirty="0">
                <a:latin typeface="Arial" panose="020B0604020202020204" pitchFamily="34" charset="0"/>
                <a:cs typeface="Arial" panose="020B0604020202020204" pitchFamily="34" charset="0"/>
              </a:rPr>
              <a:t> able to:</a:t>
            </a:r>
          </a:p>
        </p:txBody>
      </p:sp>
    </p:spTree>
    <p:extLst>
      <p:ext uri="{BB962C8B-B14F-4D97-AF65-F5344CB8AC3E}">
        <p14:creationId xmlns:p14="http://schemas.microsoft.com/office/powerpoint/2010/main" val="394299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753" y="289346"/>
            <a:ext cx="7674980" cy="1325563"/>
          </a:xfrm>
        </p:spPr>
        <p:txBody>
          <a:bodyPr>
            <a:normAutofit/>
          </a:bodyPr>
          <a:lstStyle/>
          <a:p>
            <a:r>
              <a:rPr lang="en-GB" sz="4000" dirty="0">
                <a:latin typeface="Arial" panose="020B0604020202020204" pitchFamily="34" charset="0"/>
                <a:cs typeface="Arial" panose="020B0604020202020204" pitchFamily="34" charset="0"/>
              </a:rPr>
              <a:t>How good are your local facilities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and services?</a:t>
            </a:r>
          </a:p>
        </p:txBody>
      </p:sp>
      <p:sp>
        <p:nvSpPr>
          <p:cNvPr id="3" name="Content Placeholder 2"/>
          <p:cNvSpPr>
            <a:spLocks noGrp="1"/>
          </p:cNvSpPr>
          <p:nvPr>
            <p:ph idx="1"/>
          </p:nvPr>
        </p:nvSpPr>
        <p:spPr>
          <a:xfrm>
            <a:off x="630820" y="1825625"/>
            <a:ext cx="11111696" cy="4685134"/>
          </a:xfrm>
        </p:spPr>
        <p:txBody>
          <a:bodyPr>
            <a:noAutofit/>
          </a:bodyPr>
          <a:lstStyle/>
          <a:p>
            <a:r>
              <a:rPr lang="en-GB" sz="2000" dirty="0">
                <a:latin typeface="Arial" panose="020B0604020202020204" pitchFamily="34" charset="0"/>
                <a:cs typeface="Arial" panose="020B0604020202020204" pitchFamily="34" charset="0"/>
              </a:rPr>
              <a:t>You can get information about public facilities &amp; services on your local district or parish council website, or the Surrey County Council website: </a:t>
            </a:r>
            <a:r>
              <a:rPr lang="en-GB" sz="2000" dirty="0">
                <a:latin typeface="Arial" panose="020B0604020202020204" pitchFamily="34" charset="0"/>
                <a:cs typeface="Arial" panose="020B0604020202020204" pitchFamily="34" charset="0"/>
                <a:hlinkClick r:id="rId2"/>
              </a:rPr>
              <a:t>https://mycouncil.surreycc.gov.uk/mgListOutsideBodiesByCategory.aspx?bcr=1&amp;CT=13114&amp;META=mgboroughs</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 really useful summary is available on the Surrey interactive map: </a:t>
            </a:r>
            <a:r>
              <a:rPr lang="en-GB" sz="2000" dirty="0">
                <a:latin typeface="Arial" panose="020B0604020202020204" pitchFamily="34" charset="0"/>
                <a:cs typeface="Arial" panose="020B0604020202020204" pitchFamily="34" charset="0"/>
                <a:hlinkClick r:id="rId3"/>
              </a:rPr>
              <a:t>http://surreymaps.surreycc.gov.uk/public/viewer.asp</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You can check the location of local health services (including pharmacies, GPs, dentists, hospitals, etc.) at: </a:t>
            </a:r>
            <a:r>
              <a:rPr lang="en-GB" sz="2000" dirty="0">
                <a:latin typeface="Arial" panose="020B0604020202020204" pitchFamily="34" charset="0"/>
                <a:cs typeface="Arial" panose="020B0604020202020204" pitchFamily="34" charset="0"/>
                <a:hlinkClick r:id="rId4"/>
              </a:rPr>
              <a:t>http://www.nhs.uk/service-search/</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For broader information on local health services, see websites for:</a:t>
            </a:r>
          </a:p>
          <a:p>
            <a:pPr marL="216000" indent="0">
              <a:buNone/>
            </a:pPr>
            <a:r>
              <a:rPr lang="en-GB" sz="2000" dirty="0">
                <a:latin typeface="Arial" panose="020B0604020202020204" pitchFamily="34" charset="0"/>
                <a:cs typeface="Arial" panose="020B0604020202020204" pitchFamily="34" charset="0"/>
              </a:rPr>
              <a:t>Surrey Health &amp; Wellbeing Board </a:t>
            </a:r>
            <a:r>
              <a:rPr lang="en-GB" sz="2000" dirty="0">
                <a:latin typeface="Arial" panose="020B0604020202020204" pitchFamily="34" charset="0"/>
                <a:cs typeface="Arial" panose="020B0604020202020204" pitchFamily="34" charset="0"/>
                <a:hlinkClick r:id="rId5"/>
              </a:rPr>
              <a:t>http://www.healthysurrey.org.uk/</a:t>
            </a:r>
            <a:endParaRPr lang="en-GB" sz="2000" dirty="0">
              <a:latin typeface="Arial" panose="020B0604020202020204" pitchFamily="34" charset="0"/>
              <a:cs typeface="Arial" panose="020B0604020202020204" pitchFamily="34" charset="0"/>
            </a:endParaRPr>
          </a:p>
          <a:p>
            <a:pPr marL="216000" indent="0">
              <a:buNone/>
            </a:pPr>
            <a:r>
              <a:rPr lang="en-GB" sz="2000" dirty="0" smtClean="0">
                <a:latin typeface="Arial" panose="020B0604020202020204" pitchFamily="34" charset="0"/>
                <a:cs typeface="Arial" panose="020B0604020202020204" pitchFamily="34" charset="0"/>
              </a:rPr>
              <a:t>Local </a:t>
            </a:r>
            <a:r>
              <a:rPr lang="en-GB" sz="2000" dirty="0">
                <a:latin typeface="Arial" panose="020B0604020202020204" pitchFamily="34" charset="0"/>
                <a:cs typeface="Arial" panose="020B0604020202020204" pitchFamily="34" charset="0"/>
              </a:rPr>
              <a:t>Clinical Commissioning Groups </a:t>
            </a:r>
            <a:r>
              <a:rPr lang="en-GB" sz="2000" dirty="0">
                <a:latin typeface="Arial" panose="020B0604020202020204" pitchFamily="34" charset="0"/>
                <a:cs typeface="Arial" panose="020B0604020202020204" pitchFamily="34" charset="0"/>
                <a:hlinkClick r:id="rId6"/>
              </a:rPr>
              <a:t>http://www.healthwatchsurrey.co.uk/content/commissioners-0</a:t>
            </a:r>
            <a:endParaRPr lang="en-GB" sz="2000" dirty="0">
              <a:latin typeface="Arial" panose="020B0604020202020204" pitchFamily="34" charset="0"/>
              <a:cs typeface="Arial" panose="020B0604020202020204" pitchFamily="34" charset="0"/>
            </a:endParaRPr>
          </a:p>
          <a:p>
            <a:pPr marL="216000" indent="0">
              <a:buNone/>
            </a:pPr>
            <a:r>
              <a:rPr lang="en-GB" sz="2000" dirty="0">
                <a:latin typeface="Arial" panose="020B0604020202020204" pitchFamily="34" charset="0"/>
                <a:cs typeface="Arial" panose="020B0604020202020204" pitchFamily="34" charset="0"/>
              </a:rPr>
              <a:t>NHS Trusts </a:t>
            </a:r>
            <a:r>
              <a:rPr lang="en-GB" sz="2000" dirty="0">
                <a:latin typeface="Arial" panose="020B0604020202020204" pitchFamily="34" charset="0"/>
                <a:cs typeface="Arial" panose="020B0604020202020204" pitchFamily="34" charset="0"/>
                <a:hlinkClick r:id="rId7"/>
              </a:rPr>
              <a:t>http://www.healthwatchsurrey.co.uk/content/nhs-providers</a:t>
            </a:r>
            <a:r>
              <a:rPr lang="en-GB" sz="20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Draft</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674" y="592127"/>
            <a:ext cx="2840002" cy="720000"/>
          </a:xfrm>
          <a:prstGeom prst="rect">
            <a:avLst/>
          </a:prstGeom>
        </p:spPr>
      </p:pic>
      <p:pic>
        <p:nvPicPr>
          <p:cNvPr id="7" name="Picture 6" descr="SCC2014-Black.png"/>
          <p:cNvPicPr>
            <a:picLocks noChangeAspect="1"/>
          </p:cNvPicPr>
          <p:nvPr/>
        </p:nvPicPr>
        <p:blipFill>
          <a:blip r:embed="rId9" cstate="screen"/>
          <a:stretch>
            <a:fillRect/>
          </a:stretch>
        </p:blipFill>
        <p:spPr>
          <a:xfrm>
            <a:off x="11060442" y="5801573"/>
            <a:ext cx="880583" cy="819889"/>
          </a:xfrm>
          <a:prstGeom prst="rect">
            <a:avLst/>
          </a:prstGeom>
        </p:spPr>
      </p:pic>
    </p:spTree>
    <p:extLst>
      <p:ext uri="{BB962C8B-B14F-4D97-AF65-F5344CB8AC3E}">
        <p14:creationId xmlns:p14="http://schemas.microsoft.com/office/powerpoint/2010/main" val="1486314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351" y="243726"/>
            <a:ext cx="7731057" cy="1325563"/>
          </a:xfrm>
        </p:spPr>
        <p:txBody>
          <a:bodyPr>
            <a:normAutofit/>
          </a:bodyPr>
          <a:lstStyle/>
          <a:p>
            <a:r>
              <a:rPr lang="en-GB" sz="4000" dirty="0">
                <a:latin typeface="Arial" panose="020B0604020202020204" pitchFamily="34" charset="0"/>
                <a:cs typeface="Arial" panose="020B0604020202020204" pitchFamily="34" charset="0"/>
              </a:rPr>
              <a:t>Generating ideas to meet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local health and wellbeing needs</a:t>
            </a:r>
          </a:p>
        </p:txBody>
      </p:sp>
      <p:sp>
        <p:nvSpPr>
          <p:cNvPr id="3" name="Content Placeholder 2"/>
          <p:cNvSpPr>
            <a:spLocks noGrp="1"/>
          </p:cNvSpPr>
          <p:nvPr>
            <p:ph idx="1"/>
          </p:nvPr>
        </p:nvSpPr>
        <p:spPr>
          <a:xfrm>
            <a:off x="624068" y="1678058"/>
            <a:ext cx="10515600" cy="4638836"/>
          </a:xfrm>
        </p:spPr>
        <p:txBody>
          <a:bodyPr>
            <a:normAutofit fontScale="77500" lnSpcReduction="20000"/>
          </a:bodyPr>
          <a:lstStyle/>
          <a:p>
            <a:pPr marL="0" indent="0">
              <a:lnSpc>
                <a:spcPct val="120000"/>
              </a:lnSpc>
              <a:buNone/>
            </a:pPr>
            <a:r>
              <a:rPr lang="en-GB" sz="2100" dirty="0">
                <a:latin typeface="Arial" panose="020B0604020202020204" pitchFamily="34" charset="0"/>
                <a:cs typeface="Arial" panose="020B0604020202020204" pitchFamily="34" charset="0"/>
              </a:rPr>
              <a:t>Now that you have identified major areas and opportunities for improvement you can go on to generate ideas for meeting local health and wellbeing needs. There are lots of organisations that provide guidance and ideas, such as:</a:t>
            </a:r>
          </a:p>
          <a:p>
            <a:pPr>
              <a:lnSpc>
                <a:spcPct val="120000"/>
              </a:lnSpc>
            </a:pPr>
            <a:r>
              <a:rPr lang="en-GB" sz="2100" dirty="0">
                <a:latin typeface="Arial" panose="020B0604020202020204" pitchFamily="34" charset="0"/>
                <a:cs typeface="Arial" panose="020B0604020202020204" pitchFamily="34" charset="0"/>
              </a:rPr>
              <a:t>Sport England – making your local area a better place to keep active and stay fit </a:t>
            </a:r>
            <a:r>
              <a:rPr lang="en-GB" sz="2100" dirty="0">
                <a:latin typeface="Arial" panose="020B0604020202020204" pitchFamily="34" charset="0"/>
                <a:cs typeface="Arial" panose="020B0604020202020204" pitchFamily="34" charset="0"/>
                <a:hlinkClick r:id="rId2"/>
              </a:rPr>
              <a:t>https://www.sportengland.org/facilities-planning/planning-for-sport/planning-tools-and-guidance/active-design/</a:t>
            </a:r>
            <a:endParaRPr lang="en-GB" sz="2100" dirty="0">
              <a:latin typeface="Arial" panose="020B0604020202020204" pitchFamily="34" charset="0"/>
              <a:cs typeface="Arial" panose="020B0604020202020204" pitchFamily="34" charset="0"/>
            </a:endParaRPr>
          </a:p>
          <a:p>
            <a:pPr>
              <a:lnSpc>
                <a:spcPct val="120000"/>
              </a:lnSpc>
            </a:pPr>
            <a:r>
              <a:rPr lang="en-GB" sz="2100" dirty="0">
                <a:latin typeface="Arial" panose="020B0604020202020204" pitchFamily="34" charset="0"/>
                <a:cs typeface="Arial" panose="020B0604020202020204" pitchFamily="34" charset="0"/>
              </a:rPr>
              <a:t>Living Streets – helps local groups work out how to make their streets easier and safer for pedestrians to use. </a:t>
            </a:r>
            <a:r>
              <a:rPr lang="en-GB" sz="2100" dirty="0">
                <a:latin typeface="Arial" panose="020B0604020202020204" pitchFamily="34" charset="0"/>
                <a:cs typeface="Arial" panose="020B0604020202020204" pitchFamily="34" charset="0"/>
                <a:hlinkClick r:id="rId3"/>
              </a:rPr>
              <a:t>https://www.livingstreets.org.uk/</a:t>
            </a:r>
            <a:endParaRPr lang="en-GB" sz="2100" dirty="0">
              <a:latin typeface="Arial" panose="020B0604020202020204" pitchFamily="34" charset="0"/>
              <a:cs typeface="Arial" panose="020B0604020202020204" pitchFamily="34" charset="0"/>
            </a:endParaRPr>
          </a:p>
          <a:p>
            <a:pPr>
              <a:lnSpc>
                <a:spcPct val="120000"/>
              </a:lnSpc>
            </a:pPr>
            <a:r>
              <a:rPr lang="en-GB" sz="2100" dirty="0" err="1">
                <a:latin typeface="Arial" panose="020B0604020202020204" pitchFamily="34" charset="0"/>
                <a:cs typeface="Arial" panose="020B0604020202020204" pitchFamily="34" charset="0"/>
              </a:rPr>
              <a:t>Sustrans</a:t>
            </a:r>
            <a:r>
              <a:rPr lang="en-GB" sz="2100" dirty="0">
                <a:latin typeface="Arial" panose="020B0604020202020204" pitchFamily="34" charset="0"/>
                <a:cs typeface="Arial" panose="020B0604020202020204" pitchFamily="34" charset="0"/>
              </a:rPr>
              <a:t> – making highstreets places that work for the community </a:t>
            </a:r>
            <a:r>
              <a:rPr lang="en-GB" sz="2100" dirty="0">
                <a:latin typeface="Arial" panose="020B0604020202020204" pitchFamily="34" charset="0"/>
                <a:cs typeface="Arial" panose="020B0604020202020204" pitchFamily="34" charset="0"/>
                <a:hlinkClick r:id="rId4"/>
              </a:rPr>
              <a:t>http://www.sustrans.org.uk/our-services/what-we-do/route-design-and-construction/route-design-resources/ensuring-placemaking</a:t>
            </a:r>
            <a:endParaRPr lang="en-GB" sz="2100" dirty="0">
              <a:latin typeface="Arial" panose="020B0604020202020204" pitchFamily="34" charset="0"/>
              <a:cs typeface="Arial" panose="020B0604020202020204" pitchFamily="34" charset="0"/>
            </a:endParaRPr>
          </a:p>
          <a:p>
            <a:pPr>
              <a:lnSpc>
                <a:spcPct val="120000"/>
              </a:lnSpc>
            </a:pPr>
            <a:r>
              <a:rPr lang="en-GB" sz="2100" dirty="0" err="1">
                <a:latin typeface="Arial" panose="020B0604020202020204" pitchFamily="34" charset="0"/>
                <a:cs typeface="Arial" panose="020B0604020202020204" pitchFamily="34" charset="0"/>
              </a:rPr>
              <a:t>Sustrans</a:t>
            </a:r>
            <a:r>
              <a:rPr lang="en-GB" sz="2100" dirty="0">
                <a:latin typeface="Arial" panose="020B0604020202020204" pitchFamily="34" charset="0"/>
                <a:cs typeface="Arial" panose="020B0604020202020204" pitchFamily="34" charset="0"/>
              </a:rPr>
              <a:t> – building green spaces into local routes </a:t>
            </a:r>
            <a:r>
              <a:rPr lang="en-GB" sz="2100" dirty="0">
                <a:latin typeface="Arial" panose="020B0604020202020204" pitchFamily="34" charset="0"/>
                <a:cs typeface="Arial" panose="020B0604020202020204" pitchFamily="34" charset="0"/>
                <a:hlinkClick r:id="rId5"/>
              </a:rPr>
              <a:t>http://www.sustrans.org.uk/our-services/what-we-do/managing-land-biodiversity-and-wildlife-conservation</a:t>
            </a:r>
            <a:endParaRPr lang="en-GB" sz="2100" dirty="0">
              <a:latin typeface="Arial" panose="020B0604020202020204" pitchFamily="34" charset="0"/>
              <a:cs typeface="Arial" panose="020B0604020202020204" pitchFamily="34" charset="0"/>
            </a:endParaRPr>
          </a:p>
          <a:p>
            <a:pPr>
              <a:lnSpc>
                <a:spcPct val="120000"/>
              </a:lnSpc>
            </a:pPr>
            <a:r>
              <a:rPr lang="en-GB" sz="2100" dirty="0">
                <a:latin typeface="Arial" panose="020B0604020202020204" pitchFamily="34" charset="0"/>
                <a:cs typeface="Arial" panose="020B0604020202020204" pitchFamily="34" charset="0"/>
              </a:rPr>
              <a:t>Brake – reducing speed limits to protect pedestrians and cyclists </a:t>
            </a:r>
            <a:r>
              <a:rPr lang="en-GB" sz="2100" dirty="0">
                <a:latin typeface="Arial" panose="020B0604020202020204" pitchFamily="34" charset="0"/>
                <a:cs typeface="Arial" panose="020B0604020202020204" pitchFamily="34" charset="0"/>
                <a:hlinkClick r:id="rId6"/>
              </a:rPr>
              <a:t>http://www.brake.org.uk/campaigns/flagship-campaigns/go-20</a:t>
            </a:r>
            <a:endParaRPr lang="en-GB" sz="2100" dirty="0">
              <a:latin typeface="Arial" panose="020B0604020202020204" pitchFamily="34" charset="0"/>
              <a:cs typeface="Arial" panose="020B0604020202020204" pitchFamily="34" charset="0"/>
            </a:endParaRPr>
          </a:p>
          <a:p>
            <a:pPr>
              <a:lnSpc>
                <a:spcPct val="120000"/>
              </a:lnSpc>
            </a:pPr>
            <a:r>
              <a:rPr lang="en-GB" sz="2100" dirty="0">
                <a:latin typeface="Arial" panose="020B0604020202020204" pitchFamily="34" charset="0"/>
                <a:cs typeface="Arial" panose="020B0604020202020204" pitchFamily="34" charset="0"/>
              </a:rPr>
              <a:t>Royal Horticultural Society – Britain in Bloom &amp; creating community gardens </a:t>
            </a:r>
            <a:r>
              <a:rPr lang="en-GB" sz="2100" dirty="0">
                <a:latin typeface="Arial" panose="020B0604020202020204" pitchFamily="34" charset="0"/>
                <a:cs typeface="Arial" panose="020B0604020202020204" pitchFamily="34" charset="0"/>
                <a:hlinkClick r:id="rId7"/>
              </a:rPr>
              <a:t>https://www.rhs.org.uk/communities</a:t>
            </a:r>
            <a:endParaRPr lang="en-GB" sz="2100" dirty="0">
              <a:latin typeface="Arial" panose="020B0604020202020204" pitchFamily="34" charset="0"/>
              <a:cs typeface="Arial" panose="020B0604020202020204" pitchFamily="34" charset="0"/>
            </a:endParaRPr>
          </a:p>
          <a:p>
            <a:pPr>
              <a:lnSpc>
                <a:spcPct val="120000"/>
              </a:lnSpc>
            </a:pPr>
            <a:r>
              <a:rPr lang="en-GB" sz="2100" dirty="0">
                <a:latin typeface="Arial" panose="020B0604020202020204" pitchFamily="34" charset="0"/>
                <a:cs typeface="Arial" panose="020B0604020202020204" pitchFamily="34" charset="0"/>
              </a:rPr>
              <a:t>National Allotment Society – using and creating allotments </a:t>
            </a:r>
            <a:r>
              <a:rPr lang="en-GB" sz="2100" dirty="0">
                <a:latin typeface="Arial" panose="020B0604020202020204" pitchFamily="34" charset="0"/>
                <a:cs typeface="Arial" panose="020B0604020202020204" pitchFamily="34" charset="0"/>
                <a:hlinkClick r:id="rId8"/>
              </a:rPr>
              <a:t>http://www.nsalg.org.uk/</a:t>
            </a:r>
            <a:endParaRPr lang="en-GB" sz="2100" dirty="0">
              <a:latin typeface="Arial" panose="020B0604020202020204" pitchFamily="34" charset="0"/>
              <a:cs typeface="Arial" panose="020B0604020202020204" pitchFamily="34" charset="0"/>
            </a:endParaRPr>
          </a:p>
          <a:p>
            <a:endParaRPr lang="en-GB" sz="2000" dirty="0"/>
          </a:p>
          <a:p>
            <a:endParaRPr lang="en-GB" sz="2000" dirty="0"/>
          </a:p>
          <a:p>
            <a:endParaRPr lang="en-GB" sz="2000" dirty="0"/>
          </a:p>
          <a:p>
            <a:endParaRPr lang="en-GB" sz="2000" dirty="0"/>
          </a:p>
          <a:p>
            <a:endParaRPr lang="en-GB" dirty="0"/>
          </a:p>
        </p:txBody>
      </p:sp>
      <p:sp>
        <p:nvSpPr>
          <p:cNvPr id="4" name="Footer Placeholder 3"/>
          <p:cNvSpPr>
            <a:spLocks noGrp="1"/>
          </p:cNvSpPr>
          <p:nvPr>
            <p:ph type="ftr" sz="quarter" idx="11"/>
          </p:nvPr>
        </p:nvSpPr>
        <p:spPr/>
        <p:txBody>
          <a:bodyPr/>
          <a:lstStyle/>
          <a:p>
            <a:r>
              <a:rPr lang="en-GB"/>
              <a:t>Draft</a:t>
            </a:r>
          </a:p>
        </p:txBody>
      </p:sp>
      <p:pic>
        <p:nvPicPr>
          <p:cNvPr id="6" name="Picture 5" descr="SCC2014-Black.png"/>
          <p:cNvPicPr>
            <a:picLocks noChangeAspect="1"/>
          </p:cNvPicPr>
          <p:nvPr/>
        </p:nvPicPr>
        <p:blipFill>
          <a:blip r:embed="rId9" cstate="screen"/>
          <a:stretch>
            <a:fillRect/>
          </a:stretch>
        </p:blipFill>
        <p:spPr>
          <a:xfrm>
            <a:off x="11060442" y="5801573"/>
            <a:ext cx="880583" cy="819889"/>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2973" y="492447"/>
            <a:ext cx="2840002" cy="720000"/>
          </a:xfrm>
          <a:prstGeom prst="rect">
            <a:avLst/>
          </a:prstGeom>
        </p:spPr>
      </p:pic>
    </p:spTree>
    <p:extLst>
      <p:ext uri="{BB962C8B-B14F-4D97-AF65-F5344CB8AC3E}">
        <p14:creationId xmlns:p14="http://schemas.microsoft.com/office/powerpoint/2010/main" val="2508558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67464"/>
            <a:ext cx="7628865" cy="1325563"/>
          </a:xfrm>
        </p:spPr>
        <p:txBody>
          <a:bodyPr>
            <a:normAutofit/>
          </a:bodyPr>
          <a:lstStyle/>
          <a:p>
            <a:r>
              <a:rPr lang="en-GB" sz="4000" dirty="0">
                <a:latin typeface="Arial" panose="020B0604020202020204" pitchFamily="34" charset="0"/>
                <a:cs typeface="Arial" panose="020B0604020202020204" pitchFamily="34" charset="0"/>
              </a:rPr>
              <a:t>Get ideas from… Sport England</a:t>
            </a:r>
            <a:endParaRPr lang="en-GB" sz="1100" dirty="0"/>
          </a:p>
        </p:txBody>
      </p:sp>
      <p:pic>
        <p:nvPicPr>
          <p:cNvPr id="5" name="Picture 4"/>
          <p:cNvPicPr>
            <a:picLocks noChangeAspect="1"/>
          </p:cNvPicPr>
          <p:nvPr/>
        </p:nvPicPr>
        <p:blipFill>
          <a:blip r:embed="rId2"/>
          <a:stretch>
            <a:fillRect/>
          </a:stretch>
        </p:blipFill>
        <p:spPr>
          <a:xfrm>
            <a:off x="4803494" y="1583645"/>
            <a:ext cx="5662381" cy="5149188"/>
          </a:xfrm>
          <a:prstGeom prst="rect">
            <a:avLst/>
          </a:prstGeom>
        </p:spPr>
      </p:pic>
      <p:pic>
        <p:nvPicPr>
          <p:cNvPr id="7" name="Picture 6"/>
          <p:cNvPicPr>
            <a:picLocks noChangeAspect="1"/>
          </p:cNvPicPr>
          <p:nvPr/>
        </p:nvPicPr>
        <p:blipFill>
          <a:blip r:embed="rId3"/>
          <a:stretch>
            <a:fillRect/>
          </a:stretch>
        </p:blipFill>
        <p:spPr>
          <a:xfrm>
            <a:off x="838016" y="1583645"/>
            <a:ext cx="2345903" cy="3306263"/>
          </a:xfrm>
          <a:prstGeom prst="rect">
            <a:avLst/>
          </a:prstGeom>
        </p:spPr>
      </p:pic>
      <p:sp>
        <p:nvSpPr>
          <p:cNvPr id="4" name="Footer Placeholder 3"/>
          <p:cNvSpPr>
            <a:spLocks noGrp="1"/>
          </p:cNvSpPr>
          <p:nvPr>
            <p:ph type="ftr" sz="quarter" idx="11"/>
          </p:nvPr>
        </p:nvSpPr>
        <p:spPr>
          <a:xfrm>
            <a:off x="4038600" y="6356350"/>
            <a:ext cx="4114800" cy="365125"/>
          </a:xfrm>
        </p:spPr>
        <p:txBody>
          <a:bodyPr/>
          <a:lstStyle/>
          <a:p>
            <a:r>
              <a:rPr lang="en-GB"/>
              <a:t>Draft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016" y="470246"/>
            <a:ext cx="2840002" cy="720000"/>
          </a:xfrm>
          <a:prstGeom prst="rect">
            <a:avLst/>
          </a:prstGeom>
        </p:spPr>
      </p:pic>
      <p:pic>
        <p:nvPicPr>
          <p:cNvPr id="11" name="Picture 10" descr="SCC2014-Black.png"/>
          <p:cNvPicPr>
            <a:picLocks noChangeAspect="1"/>
          </p:cNvPicPr>
          <p:nvPr/>
        </p:nvPicPr>
        <p:blipFill>
          <a:blip r:embed="rId5" cstate="screen"/>
          <a:stretch>
            <a:fillRect/>
          </a:stretch>
        </p:blipFill>
        <p:spPr>
          <a:xfrm>
            <a:off x="11060442" y="5801573"/>
            <a:ext cx="880583" cy="819889"/>
          </a:xfrm>
          <a:prstGeom prst="rect">
            <a:avLst/>
          </a:prstGeom>
        </p:spPr>
      </p:pic>
    </p:spTree>
    <p:extLst>
      <p:ext uri="{BB962C8B-B14F-4D97-AF65-F5344CB8AC3E}">
        <p14:creationId xmlns:p14="http://schemas.microsoft.com/office/powerpoint/2010/main" val="1608935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559" y="72905"/>
            <a:ext cx="6326529" cy="1325563"/>
          </a:xfrm>
        </p:spPr>
        <p:txBody>
          <a:bodyPr>
            <a:normAutofit/>
          </a:bodyPr>
          <a:lstStyle/>
          <a:p>
            <a:r>
              <a:rPr lang="en-GB" sz="4000" dirty="0">
                <a:latin typeface="Arial" panose="020B0604020202020204" pitchFamily="34" charset="0"/>
                <a:cs typeface="Arial" panose="020B0604020202020204" pitchFamily="34" charset="0"/>
              </a:rPr>
              <a:t>Get ideas from… </a:t>
            </a:r>
            <a:r>
              <a:rPr lang="en-GB" sz="4000" dirty="0" err="1">
                <a:latin typeface="Arial" panose="020B0604020202020204" pitchFamily="34" charset="0"/>
                <a:cs typeface="Arial" panose="020B0604020202020204" pitchFamily="34" charset="0"/>
              </a:rPr>
              <a:t>Sustrans</a:t>
            </a:r>
            <a:endParaRPr lang="en-GB" sz="4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14471" y="1738625"/>
            <a:ext cx="5078109" cy="393741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53" y="1738626"/>
            <a:ext cx="4431912" cy="3937410"/>
          </a:xfrm>
          <a:prstGeom prst="rect">
            <a:avLst/>
          </a:prstGeom>
        </p:spPr>
      </p:pic>
      <p:sp>
        <p:nvSpPr>
          <p:cNvPr id="4" name="Footer Placeholder 3"/>
          <p:cNvSpPr>
            <a:spLocks noGrp="1"/>
          </p:cNvSpPr>
          <p:nvPr>
            <p:ph type="ftr" sz="quarter" idx="11"/>
          </p:nvPr>
        </p:nvSpPr>
        <p:spPr/>
        <p:txBody>
          <a:bodyPr/>
          <a:lstStyle/>
          <a:p>
            <a:r>
              <a:rPr lang="en-GB"/>
              <a:t>Draft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564" y="471142"/>
            <a:ext cx="2840002" cy="720000"/>
          </a:xfrm>
          <a:prstGeom prst="rect">
            <a:avLst/>
          </a:prstGeom>
        </p:spPr>
      </p:pic>
      <p:pic>
        <p:nvPicPr>
          <p:cNvPr id="8" name="Picture 7" descr="SCC2014-Black.png"/>
          <p:cNvPicPr>
            <a:picLocks noChangeAspect="1"/>
          </p:cNvPicPr>
          <p:nvPr/>
        </p:nvPicPr>
        <p:blipFill>
          <a:blip r:embed="rId5" cstate="screen"/>
          <a:stretch>
            <a:fillRect/>
          </a:stretch>
        </p:blipFill>
        <p:spPr>
          <a:xfrm>
            <a:off x="11060442" y="5801573"/>
            <a:ext cx="880583" cy="819889"/>
          </a:xfrm>
          <a:prstGeom prst="rect">
            <a:avLst/>
          </a:prstGeom>
        </p:spPr>
      </p:pic>
    </p:spTree>
    <p:extLst>
      <p:ext uri="{BB962C8B-B14F-4D97-AF65-F5344CB8AC3E}">
        <p14:creationId xmlns:p14="http://schemas.microsoft.com/office/powerpoint/2010/main" val="979459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69227"/>
            <a:ext cx="8056944" cy="1325563"/>
          </a:xfrm>
        </p:spPr>
        <p:txBody>
          <a:bodyPr>
            <a:normAutofit/>
          </a:bodyPr>
          <a:lstStyle/>
          <a:p>
            <a:r>
              <a:rPr lang="en-GB" sz="4000" dirty="0">
                <a:latin typeface="Arial" panose="020B0604020202020204" pitchFamily="34" charset="0"/>
                <a:cs typeface="Arial" panose="020B0604020202020204" pitchFamily="34" charset="0"/>
              </a:rPr>
              <a:t>Get ideas from… Go 20 campaign</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2679" y="1394790"/>
            <a:ext cx="6105839" cy="460716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918" y="1602594"/>
            <a:ext cx="3290225" cy="4645895"/>
          </a:xfrm>
          <a:prstGeom prst="rect">
            <a:avLst/>
          </a:prstGeom>
        </p:spPr>
      </p:pic>
      <p:sp>
        <p:nvSpPr>
          <p:cNvPr id="4" name="Footer Placeholder 3"/>
          <p:cNvSpPr>
            <a:spLocks noGrp="1"/>
          </p:cNvSpPr>
          <p:nvPr>
            <p:ph type="ftr" sz="quarter" idx="11"/>
          </p:nvPr>
        </p:nvSpPr>
        <p:spPr/>
        <p:txBody>
          <a:bodyPr/>
          <a:lstStyle/>
          <a:p>
            <a:r>
              <a:rPr lang="en-GB"/>
              <a:t>Draft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593" y="372008"/>
            <a:ext cx="2840002" cy="720000"/>
          </a:xfrm>
          <a:prstGeom prst="rect">
            <a:avLst/>
          </a:prstGeom>
        </p:spPr>
      </p:pic>
      <p:pic>
        <p:nvPicPr>
          <p:cNvPr id="8" name="Picture 7" descr="SCC2014-Black.png"/>
          <p:cNvPicPr>
            <a:picLocks noChangeAspect="1"/>
          </p:cNvPicPr>
          <p:nvPr/>
        </p:nvPicPr>
        <p:blipFill>
          <a:blip r:embed="rId5" cstate="screen"/>
          <a:stretch>
            <a:fillRect/>
          </a:stretch>
        </p:blipFill>
        <p:spPr>
          <a:xfrm>
            <a:off x="11060442" y="5801573"/>
            <a:ext cx="880583" cy="819889"/>
          </a:xfrm>
          <a:prstGeom prst="rect">
            <a:avLst/>
          </a:prstGeom>
        </p:spPr>
      </p:pic>
    </p:spTree>
    <p:extLst>
      <p:ext uri="{BB962C8B-B14F-4D97-AF65-F5344CB8AC3E}">
        <p14:creationId xmlns:p14="http://schemas.microsoft.com/office/powerpoint/2010/main" val="637947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82926"/>
            <a:ext cx="7511970" cy="1325563"/>
          </a:xfrm>
        </p:spPr>
        <p:txBody>
          <a:bodyPr>
            <a:normAutofit/>
          </a:bodyPr>
          <a:lstStyle/>
          <a:p>
            <a:r>
              <a:rPr lang="en-GB" sz="4000" dirty="0">
                <a:latin typeface="Arial" panose="020B0604020202020204" pitchFamily="34" charset="0"/>
                <a:cs typeface="Arial" panose="020B0604020202020204" pitchFamily="34" charset="0"/>
              </a:rPr>
              <a:t>What needs do your ideas meet,</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and who do they help?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0143398"/>
              </p:ext>
            </p:extLst>
          </p:nvPr>
        </p:nvGraphicFramePr>
        <p:xfrm>
          <a:off x="641430" y="1812849"/>
          <a:ext cx="10910106" cy="3580005"/>
        </p:xfrm>
        <a:graphic>
          <a:graphicData uri="http://schemas.openxmlformats.org/drawingml/2006/table">
            <a:tbl>
              <a:tblPr firstRow="1" bandRow="1">
                <a:tableStyleId>{5940675A-B579-460E-94D1-54222C63F5DA}</a:tableStyleId>
              </a:tblPr>
              <a:tblGrid>
                <a:gridCol w="1363763">
                  <a:extLst>
                    <a:ext uri="{9D8B030D-6E8A-4147-A177-3AD203B41FA5}">
                      <a16:colId xmlns:a16="http://schemas.microsoft.com/office/drawing/2014/main" xmlns="" val="1942665059"/>
                    </a:ext>
                  </a:extLst>
                </a:gridCol>
                <a:gridCol w="1693507">
                  <a:extLst>
                    <a:ext uri="{9D8B030D-6E8A-4147-A177-3AD203B41FA5}">
                      <a16:colId xmlns:a16="http://schemas.microsoft.com/office/drawing/2014/main" xmlns="" val="856680901"/>
                    </a:ext>
                  </a:extLst>
                </a:gridCol>
                <a:gridCol w="1308806">
                  <a:extLst>
                    <a:ext uri="{9D8B030D-6E8A-4147-A177-3AD203B41FA5}">
                      <a16:colId xmlns:a16="http://schemas.microsoft.com/office/drawing/2014/main" xmlns="" val="869908085"/>
                    </a:ext>
                  </a:extLst>
                </a:gridCol>
                <a:gridCol w="1308806">
                  <a:extLst>
                    <a:ext uri="{9D8B030D-6E8A-4147-A177-3AD203B41FA5}">
                      <a16:colId xmlns:a16="http://schemas.microsoft.com/office/drawing/2014/main" xmlns="" val="3394948141"/>
                    </a:ext>
                  </a:extLst>
                </a:gridCol>
                <a:gridCol w="1308806">
                  <a:extLst>
                    <a:ext uri="{9D8B030D-6E8A-4147-A177-3AD203B41FA5}">
                      <a16:colId xmlns:a16="http://schemas.microsoft.com/office/drawing/2014/main" xmlns="" val="376981448"/>
                    </a:ext>
                  </a:extLst>
                </a:gridCol>
                <a:gridCol w="1308806">
                  <a:extLst>
                    <a:ext uri="{9D8B030D-6E8A-4147-A177-3AD203B41FA5}">
                      <a16:colId xmlns:a16="http://schemas.microsoft.com/office/drawing/2014/main" xmlns="" val="3898033303"/>
                    </a:ext>
                  </a:extLst>
                </a:gridCol>
                <a:gridCol w="1308806">
                  <a:extLst>
                    <a:ext uri="{9D8B030D-6E8A-4147-A177-3AD203B41FA5}">
                      <a16:colId xmlns:a16="http://schemas.microsoft.com/office/drawing/2014/main" xmlns="" val="4055132168"/>
                    </a:ext>
                  </a:extLst>
                </a:gridCol>
                <a:gridCol w="1308806">
                  <a:extLst>
                    <a:ext uri="{9D8B030D-6E8A-4147-A177-3AD203B41FA5}">
                      <a16:colId xmlns:a16="http://schemas.microsoft.com/office/drawing/2014/main" xmlns="" val="1986510647"/>
                    </a:ext>
                  </a:extLst>
                </a:gridCol>
              </a:tblGrid>
              <a:tr h="919725">
                <a:tc>
                  <a:txBody>
                    <a:bodyPr/>
                    <a:lstStyle/>
                    <a:p>
                      <a:r>
                        <a:rPr lang="en-GB" dirty="0">
                          <a:latin typeface="Arial" panose="020B0604020202020204" pitchFamily="34" charset="0"/>
                          <a:cs typeface="Arial" panose="020B0604020202020204" pitchFamily="34" charset="0"/>
                        </a:rPr>
                        <a:t>Idea</a:t>
                      </a:r>
                    </a:p>
                  </a:txBody>
                  <a:tcPr>
                    <a:lnT w="12700" cap="flat" cmpd="sng" algn="ctr">
                      <a:solidFill>
                        <a:schemeClr val="tx1"/>
                      </a:solidFill>
                      <a:prstDash val="solid"/>
                      <a:round/>
                      <a:headEnd type="none" w="med" len="med"/>
                      <a:tailEnd type="none" w="med" len="med"/>
                    </a:lnT>
                  </a:tcPr>
                </a:tc>
                <a:tc>
                  <a:txBody>
                    <a:bodyPr/>
                    <a:lstStyle/>
                    <a:p>
                      <a:r>
                        <a:rPr lang="en-GB" b="0" dirty="0">
                          <a:latin typeface="Arial" panose="020B0604020202020204" pitchFamily="34" charset="0"/>
                          <a:cs typeface="Arial" panose="020B0604020202020204" pitchFamily="34" charset="0"/>
                        </a:rPr>
                        <a:t>Benefits</a:t>
                      </a:r>
                    </a:p>
                  </a:txBody>
                  <a:tcPr>
                    <a:lnT w="12700" cap="flat" cmpd="sng" algn="ctr">
                      <a:solidFill>
                        <a:schemeClr val="tx1"/>
                      </a:solidFill>
                      <a:prstDash val="solid"/>
                      <a:round/>
                      <a:headEnd type="none" w="med" len="med"/>
                      <a:tailEnd type="none" w="med" len="med"/>
                    </a:lnT>
                  </a:tcPr>
                </a:tc>
                <a:tc>
                  <a:txBody>
                    <a:bodyPr/>
                    <a:lstStyle/>
                    <a:p>
                      <a:pPr algn="ctr"/>
                      <a:r>
                        <a:rPr lang="en-GB" sz="1800" b="0" dirty="0">
                          <a:latin typeface="Arial" panose="020B0604020202020204" pitchFamily="34" charset="0"/>
                          <a:cs typeface="Arial" panose="020B0604020202020204" pitchFamily="34" charset="0"/>
                        </a:rPr>
                        <a:t>Children</a:t>
                      </a:r>
                      <a:r>
                        <a:rPr lang="en-GB" sz="1800" b="0" baseline="0" dirty="0">
                          <a:latin typeface="Arial" panose="020B0604020202020204" pitchFamily="34" charset="0"/>
                          <a:cs typeface="Arial" panose="020B0604020202020204" pitchFamily="34" charset="0"/>
                        </a:rPr>
                        <a:t> &amp;</a:t>
                      </a:r>
                      <a:r>
                        <a:rPr lang="en-GB" sz="1800" b="0" dirty="0">
                          <a:latin typeface="Arial" panose="020B0604020202020204" pitchFamily="34" charset="0"/>
                          <a:cs typeface="Arial" panose="020B0604020202020204" pitchFamily="34" charset="0"/>
                        </a:rPr>
                        <a:t> young people </a:t>
                      </a:r>
                      <a:endParaRPr lang="en-GB" b="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GB" dirty="0">
                          <a:latin typeface="Arial" panose="020B0604020202020204" pitchFamily="34" charset="0"/>
                          <a:cs typeface="Arial" panose="020B0604020202020204" pitchFamily="34" charset="0"/>
                        </a:rPr>
                        <a:t>Working-</a:t>
                      </a:r>
                      <a:r>
                        <a:rPr lang="en-GB" baseline="0" dirty="0">
                          <a:latin typeface="Arial" panose="020B0604020202020204" pitchFamily="34" charset="0"/>
                          <a:cs typeface="Arial" panose="020B0604020202020204" pitchFamily="34" charset="0"/>
                        </a:rPr>
                        <a:t>age adults</a:t>
                      </a:r>
                      <a:endParaRPr lang="en-GB"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dirty="0">
                          <a:latin typeface="Arial" panose="020B0604020202020204" pitchFamily="34" charset="0"/>
                          <a:cs typeface="Arial" panose="020B0604020202020204" pitchFamily="34" charset="0"/>
                        </a:rPr>
                        <a:t>Older adults</a:t>
                      </a:r>
                    </a:p>
                  </a:txBody>
                  <a:tcPr>
                    <a:lnL w="12700" cap="flat" cmpd="sng" algn="ctr">
                      <a:solidFill>
                        <a:schemeClr val="tx1"/>
                      </a:solidFill>
                      <a:prstDash val="solid"/>
                      <a:round/>
                      <a:headEnd type="none" w="med" len="med"/>
                      <a:tailEnd type="none" w="med" len="med"/>
                    </a:lnL>
                  </a:tcPr>
                </a:tc>
                <a:tc>
                  <a:txBody>
                    <a:bodyPr/>
                    <a:lstStyle/>
                    <a:p>
                      <a:pPr algn="ctr"/>
                      <a:r>
                        <a:rPr lang="en-GB" dirty="0">
                          <a:latin typeface="Arial" panose="020B0604020202020204" pitchFamily="34" charset="0"/>
                          <a:cs typeface="Arial" panose="020B0604020202020204" pitchFamily="34" charset="0"/>
                        </a:rPr>
                        <a:t>Disabled people</a:t>
                      </a:r>
                    </a:p>
                  </a:txBody>
                  <a:tcPr/>
                </a:tc>
                <a:tc>
                  <a:txBody>
                    <a:bodyPr/>
                    <a:lstStyle/>
                    <a:p>
                      <a:pPr algn="ctr"/>
                      <a:r>
                        <a:rPr lang="en-GB" dirty="0">
                          <a:latin typeface="Arial" panose="020B0604020202020204" pitchFamily="34" charset="0"/>
                          <a:cs typeface="Arial" panose="020B0604020202020204" pitchFamily="34" charset="0"/>
                        </a:rPr>
                        <a:t>Parents and carers</a:t>
                      </a:r>
                    </a:p>
                  </a:txBody>
                  <a:tcPr/>
                </a:tc>
                <a:tc>
                  <a:txBody>
                    <a:bodyPr/>
                    <a:lstStyle/>
                    <a:p>
                      <a:pPr algn="ctr"/>
                      <a:r>
                        <a:rPr lang="en-GB" dirty="0">
                          <a:latin typeface="Arial" panose="020B0604020202020204" pitchFamily="34" charset="0"/>
                          <a:cs typeface="Arial" panose="020B0604020202020204" pitchFamily="34" charset="0"/>
                        </a:rPr>
                        <a:t>Deprived</a:t>
                      </a:r>
                      <a:r>
                        <a:rPr lang="en-GB" baseline="0" dirty="0">
                          <a:latin typeface="Arial" panose="020B0604020202020204" pitchFamily="34" charset="0"/>
                          <a:cs typeface="Arial" panose="020B0604020202020204" pitchFamily="34" charset="0"/>
                        </a:rPr>
                        <a:t> social groups</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3196966"/>
                  </a:ext>
                </a:extLst>
              </a:tr>
              <a:tr h="1471560">
                <a:tc>
                  <a:txBody>
                    <a:bodyPr/>
                    <a:lstStyle/>
                    <a:p>
                      <a:r>
                        <a:rPr lang="en-GB" dirty="0">
                          <a:latin typeface="Arial" panose="020B0604020202020204" pitchFamily="34" charset="0"/>
                          <a:cs typeface="Arial" panose="020B0604020202020204" pitchFamily="34" charset="0"/>
                        </a:rPr>
                        <a:t>20 mph speed limit</a:t>
                      </a:r>
                    </a:p>
                  </a:txBody>
                  <a:tcPr/>
                </a:tc>
                <a:tc>
                  <a:txBody>
                    <a:bodyPr/>
                    <a:lstStyle/>
                    <a:p>
                      <a:r>
                        <a:rPr lang="en-GB" dirty="0">
                          <a:latin typeface="Arial" panose="020B0604020202020204" pitchFamily="34" charset="0"/>
                          <a:cs typeface="Arial" panose="020B0604020202020204" pitchFamily="34" charset="0"/>
                        </a:rPr>
                        <a:t>Make roads safer, quieter and</a:t>
                      </a:r>
                      <a:r>
                        <a:rPr lang="en-GB" baseline="0" dirty="0">
                          <a:latin typeface="Arial" panose="020B0604020202020204" pitchFamily="34" charset="0"/>
                          <a:cs typeface="Arial" panose="020B0604020202020204" pitchFamily="34" charset="0"/>
                        </a:rPr>
                        <a:t> reduce pollution</a:t>
                      </a:r>
                      <a:endParaRPr lang="en-GB" dirty="0">
                        <a:latin typeface="Arial" panose="020B0604020202020204" pitchFamily="34" charset="0"/>
                        <a:cs typeface="Arial" panose="020B0604020202020204" pitchFamily="34" charset="0"/>
                      </a:endParaRPr>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extLst>
                  <a:ext uri="{0D108BD9-81ED-4DB2-BD59-A6C34878D82A}">
                    <a16:rowId xmlns:a16="http://schemas.microsoft.com/office/drawing/2014/main" xmlns="" val="3601761833"/>
                  </a:ext>
                </a:extLst>
              </a:tr>
              <a:tr h="919725">
                <a:tc>
                  <a:txBody>
                    <a:bodyPr/>
                    <a:lstStyle/>
                    <a:p>
                      <a:r>
                        <a:rPr lang="en-GB" dirty="0">
                          <a:latin typeface="Arial" panose="020B0604020202020204" pitchFamily="34" charset="0"/>
                          <a:cs typeface="Arial" panose="020B0604020202020204" pitchFamily="34" charset="0"/>
                        </a:rPr>
                        <a:t>Install</a:t>
                      </a:r>
                      <a:r>
                        <a:rPr lang="en-GB" baseline="0" dirty="0">
                          <a:latin typeface="Arial" panose="020B0604020202020204" pitchFamily="34" charset="0"/>
                          <a:cs typeface="Arial" panose="020B0604020202020204" pitchFamily="34" charset="0"/>
                        </a:rPr>
                        <a:t> outdoor gym in park</a:t>
                      </a:r>
                      <a:endParaRPr lang="en-GB" dirty="0">
                        <a:latin typeface="Arial" panose="020B0604020202020204" pitchFamily="34" charset="0"/>
                        <a:cs typeface="Arial" panose="020B0604020202020204" pitchFamily="34" charset="0"/>
                      </a:endParaRPr>
                    </a:p>
                  </a:txBody>
                  <a:tcPr/>
                </a:tc>
                <a:tc>
                  <a:txBody>
                    <a:bodyPr/>
                    <a:lstStyle/>
                    <a:p>
                      <a:r>
                        <a:rPr lang="en-GB" dirty="0">
                          <a:latin typeface="Arial" panose="020B0604020202020204" pitchFamily="34" charset="0"/>
                          <a:cs typeface="Arial" panose="020B0604020202020204" pitchFamily="34" charset="0"/>
                        </a:rPr>
                        <a:t>Encourage</a:t>
                      </a:r>
                      <a:r>
                        <a:rPr lang="en-GB" baseline="0" dirty="0">
                          <a:latin typeface="Arial" panose="020B0604020202020204" pitchFamily="34" charset="0"/>
                          <a:cs typeface="Arial" panose="020B0604020202020204" pitchFamily="34" charset="0"/>
                        </a:rPr>
                        <a:t> physical activity</a:t>
                      </a:r>
                      <a:endParaRPr lang="en-GB" dirty="0">
                        <a:latin typeface="Arial" panose="020B0604020202020204" pitchFamily="34" charset="0"/>
                        <a:cs typeface="Arial" panose="020B0604020202020204" pitchFamily="34" charset="0"/>
                      </a:endParaRPr>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extLst>
                  <a:ext uri="{0D108BD9-81ED-4DB2-BD59-A6C34878D82A}">
                    <a16:rowId xmlns:a16="http://schemas.microsoft.com/office/drawing/2014/main" xmlns="" val="280154276"/>
                  </a:ext>
                </a:extLst>
              </a:tr>
            </a:tbl>
          </a:graphicData>
        </a:graphic>
      </p:graphicFrame>
      <p:sp>
        <p:nvSpPr>
          <p:cNvPr id="3" name="TextBox 2"/>
          <p:cNvSpPr txBox="1"/>
          <p:nvPr/>
        </p:nvSpPr>
        <p:spPr>
          <a:xfrm>
            <a:off x="641430" y="5613400"/>
            <a:ext cx="10515600"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Work out which groups of people would benefit from your idea, and try to give a score for how much it would benefit them. You could use a table like this one to compare your ideas.</a:t>
            </a:r>
          </a:p>
        </p:txBody>
      </p:sp>
      <p:sp>
        <p:nvSpPr>
          <p:cNvPr id="6" name="Footer Placeholder 5"/>
          <p:cNvSpPr>
            <a:spLocks noGrp="1"/>
          </p:cNvSpPr>
          <p:nvPr>
            <p:ph type="ftr" sz="quarter" idx="11"/>
          </p:nvPr>
        </p:nvSpPr>
        <p:spPr/>
        <p:txBody>
          <a:bodyPr/>
          <a:lstStyle/>
          <a:p>
            <a:r>
              <a:rPr lang="en-GB"/>
              <a:t>Draft</a:t>
            </a:r>
          </a:p>
        </p:txBody>
      </p:sp>
      <p:pic>
        <p:nvPicPr>
          <p:cNvPr id="9" name="Picture 8" descr="SCC2014-Black.png"/>
          <p:cNvPicPr>
            <a:picLocks noChangeAspect="1"/>
          </p:cNvPicPr>
          <p:nvPr/>
        </p:nvPicPr>
        <p:blipFill>
          <a:blip r:embed="rId2" cstate="screen"/>
          <a:stretch>
            <a:fillRect/>
          </a:stretch>
        </p:blipFill>
        <p:spPr>
          <a:xfrm>
            <a:off x="11060442" y="5801573"/>
            <a:ext cx="880583" cy="81988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208" y="504022"/>
            <a:ext cx="2840002" cy="720000"/>
          </a:xfrm>
          <a:prstGeom prst="rect">
            <a:avLst/>
          </a:prstGeom>
        </p:spPr>
      </p:pic>
    </p:spTree>
    <p:extLst>
      <p:ext uri="{BB962C8B-B14F-4D97-AF65-F5344CB8AC3E}">
        <p14:creationId xmlns:p14="http://schemas.microsoft.com/office/powerpoint/2010/main" val="167607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What does health have to do with Neighbourhood Plans?</a:t>
            </a:r>
          </a:p>
        </p:txBody>
      </p:sp>
      <p:sp>
        <p:nvSpPr>
          <p:cNvPr id="3" name="Content Placeholder 2"/>
          <p:cNvSpPr>
            <a:spLocks noGrp="1"/>
          </p:cNvSpPr>
          <p:nvPr>
            <p:ph idx="1"/>
          </p:nvPr>
        </p:nvSpPr>
        <p:spPr>
          <a:xfrm>
            <a:off x="838200" y="1747777"/>
            <a:ext cx="10196842" cy="4615253"/>
          </a:xfrm>
        </p:spPr>
        <p:txBody>
          <a:bodyPr numCol="2">
            <a:normAutofit/>
          </a:bodyPr>
          <a:lstStyle/>
          <a:p>
            <a:r>
              <a:rPr lang="en-GB" sz="2000" dirty="0">
                <a:latin typeface="Arial" panose="020B0604020202020204" pitchFamily="34" charset="0"/>
                <a:cs typeface="Arial" panose="020B0604020202020204" pitchFamily="34" charset="0"/>
              </a:rPr>
              <a:t>Neighbourhood Plans can cover more than just where to build houses in your local area. They can also include proposals for ways to improve your local area, to help people live happier, healthier lives.</a:t>
            </a:r>
          </a:p>
          <a:p>
            <a:r>
              <a:rPr lang="en-GB" sz="2000" dirty="0">
                <a:latin typeface="Arial" panose="020B0604020202020204" pitchFamily="34" charset="0"/>
                <a:cs typeface="Arial" panose="020B0604020202020204" pitchFamily="34" charset="0"/>
              </a:rPr>
              <a:t>If your Neighbourhood Plan is adopted, your local planning authority will need to take it into account when making planning decisions. So you could influence future planning and investment decisions by saying what you want in your Neighbourhood Plan.</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You may be able to put some of your proposals into action through your own Parish Council or Neighbourhood Forum, making use of any Community Infrastructure Levy Revenue you receive.</a:t>
            </a:r>
          </a:p>
          <a:p>
            <a:r>
              <a:rPr lang="en-GB" sz="2000" dirty="0">
                <a:latin typeface="Arial" panose="020B0604020202020204" pitchFamily="34" charset="0"/>
                <a:cs typeface="Arial" panose="020B0604020202020204" pitchFamily="34" charset="0"/>
              </a:rPr>
              <a:t>Your proposals will have more influence if they are backed up by evidence, and supported by your community. So it’s important to spend time gathering information and views, discussing options and setting priorities before you put proposals in your Neighbourhood Plan.</a:t>
            </a:r>
          </a:p>
          <a:p>
            <a:r>
              <a:rPr lang="en-GB" sz="2000" dirty="0">
                <a:latin typeface="Arial" panose="020B0604020202020204" pitchFamily="34" charset="0"/>
                <a:cs typeface="Arial" panose="020B0604020202020204" pitchFamily="34" charset="0"/>
              </a:rPr>
              <a:t>This toolkit will help get you started, and tell you where to go to get more information and guidance.</a:t>
            </a:r>
          </a:p>
        </p:txBody>
      </p:sp>
      <p:sp>
        <p:nvSpPr>
          <p:cNvPr id="5" name="Footer Placeholder 4"/>
          <p:cNvSpPr>
            <a:spLocks noGrp="1"/>
          </p:cNvSpPr>
          <p:nvPr>
            <p:ph type="ftr" sz="quarter" idx="11"/>
          </p:nvPr>
        </p:nvSpPr>
        <p:spPr/>
        <p:txBody>
          <a:bodyPr/>
          <a:lstStyle/>
          <a:p>
            <a:r>
              <a:rPr lang="en-GB"/>
              <a:t>Draft</a:t>
            </a:r>
          </a:p>
        </p:txBody>
      </p:sp>
      <p:pic>
        <p:nvPicPr>
          <p:cNvPr id="7" name="Picture 6" descr="SCC2014-Black.png"/>
          <p:cNvPicPr>
            <a:picLocks noChangeAspect="1"/>
          </p:cNvPicPr>
          <p:nvPr/>
        </p:nvPicPr>
        <p:blipFill>
          <a:blip r:embed="rId2" cstate="screen"/>
          <a:stretch>
            <a:fillRect/>
          </a:stretch>
        </p:blipFill>
        <p:spPr>
          <a:xfrm>
            <a:off x="11035042" y="5719023"/>
            <a:ext cx="880583" cy="819889"/>
          </a:xfrm>
          <a:prstGeom prst="rect">
            <a:avLst/>
          </a:prstGeom>
        </p:spPr>
      </p:pic>
    </p:spTree>
    <p:extLst>
      <p:ext uri="{BB962C8B-B14F-4D97-AF65-F5344CB8AC3E}">
        <p14:creationId xmlns:p14="http://schemas.microsoft.com/office/powerpoint/2010/main" val="2034000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944" y="0"/>
            <a:ext cx="4844970" cy="1325563"/>
          </a:xfrm>
        </p:spPr>
        <p:txBody>
          <a:bodyPr>
            <a:normAutofit/>
          </a:bodyPr>
          <a:lstStyle/>
          <a:p>
            <a:r>
              <a:rPr lang="en-GB" sz="4000" dirty="0">
                <a:latin typeface="Arial" panose="020B0604020202020204" pitchFamily="34" charset="0"/>
                <a:cs typeface="Arial" panose="020B0604020202020204" pitchFamily="34" charset="0"/>
              </a:rPr>
              <a:t>Prioritise your ideas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278695"/>
              </p:ext>
            </p:extLst>
          </p:nvPr>
        </p:nvGraphicFramePr>
        <p:xfrm>
          <a:off x="838200" y="1302152"/>
          <a:ext cx="10515600" cy="2596413"/>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xmlns="" val="3678076972"/>
                    </a:ext>
                  </a:extLst>
                </a:gridCol>
                <a:gridCol w="1752600">
                  <a:extLst>
                    <a:ext uri="{9D8B030D-6E8A-4147-A177-3AD203B41FA5}">
                      <a16:colId xmlns:a16="http://schemas.microsoft.com/office/drawing/2014/main" xmlns="" val="1088434801"/>
                    </a:ext>
                  </a:extLst>
                </a:gridCol>
                <a:gridCol w="1752600">
                  <a:extLst>
                    <a:ext uri="{9D8B030D-6E8A-4147-A177-3AD203B41FA5}">
                      <a16:colId xmlns:a16="http://schemas.microsoft.com/office/drawing/2014/main" xmlns="" val="927824004"/>
                    </a:ext>
                  </a:extLst>
                </a:gridCol>
                <a:gridCol w="1752600">
                  <a:extLst>
                    <a:ext uri="{9D8B030D-6E8A-4147-A177-3AD203B41FA5}">
                      <a16:colId xmlns:a16="http://schemas.microsoft.com/office/drawing/2014/main" xmlns="" val="1513204605"/>
                    </a:ext>
                  </a:extLst>
                </a:gridCol>
                <a:gridCol w="1752600">
                  <a:extLst>
                    <a:ext uri="{9D8B030D-6E8A-4147-A177-3AD203B41FA5}">
                      <a16:colId xmlns:a16="http://schemas.microsoft.com/office/drawing/2014/main" xmlns="" val="1715732945"/>
                    </a:ext>
                  </a:extLst>
                </a:gridCol>
                <a:gridCol w="1752600">
                  <a:extLst>
                    <a:ext uri="{9D8B030D-6E8A-4147-A177-3AD203B41FA5}">
                      <a16:colId xmlns:a16="http://schemas.microsoft.com/office/drawing/2014/main" xmlns="" val="3122008208"/>
                    </a:ext>
                  </a:extLst>
                </a:gridCol>
              </a:tblGrid>
              <a:tr h="401853">
                <a:tc>
                  <a:txBody>
                    <a:bodyPr/>
                    <a:lstStyle/>
                    <a:p>
                      <a:r>
                        <a:rPr lang="en-GB" dirty="0">
                          <a:latin typeface="Arial" panose="020B0604020202020204" pitchFamily="34" charset="0"/>
                          <a:cs typeface="Arial" panose="020B0604020202020204" pitchFamily="34" charset="0"/>
                        </a:rPr>
                        <a:t>Idea</a:t>
                      </a:r>
                    </a:p>
                  </a:txBody>
                  <a:tcPr/>
                </a:tc>
                <a:tc>
                  <a:txBody>
                    <a:bodyPr/>
                    <a:lstStyle/>
                    <a:p>
                      <a:pPr algn="ctr"/>
                      <a:r>
                        <a:rPr lang="en-GB" dirty="0">
                          <a:latin typeface="Arial" panose="020B0604020202020204" pitchFamily="34" charset="0"/>
                          <a:cs typeface="Arial" panose="020B0604020202020204" pitchFamily="34" charset="0"/>
                        </a:rPr>
                        <a:t>Benefits</a:t>
                      </a:r>
                    </a:p>
                  </a:txBody>
                  <a:tcPr/>
                </a:tc>
                <a:tc>
                  <a:txBody>
                    <a:bodyPr/>
                    <a:lstStyle/>
                    <a:p>
                      <a:pPr algn="ctr"/>
                      <a:r>
                        <a:rPr lang="en-GB" dirty="0">
                          <a:latin typeface="Arial" panose="020B0604020202020204" pitchFamily="34" charset="0"/>
                          <a:cs typeface="Arial" panose="020B0604020202020204" pitchFamily="34" charset="0"/>
                        </a:rPr>
                        <a:t>Affordable?</a:t>
                      </a:r>
                    </a:p>
                  </a:txBody>
                  <a:tcPr/>
                </a:tc>
                <a:tc>
                  <a:txBody>
                    <a:bodyPr/>
                    <a:lstStyle/>
                    <a:p>
                      <a:pPr algn="ctr"/>
                      <a:r>
                        <a:rPr lang="en-GB" dirty="0">
                          <a:latin typeface="Arial" panose="020B0604020202020204" pitchFamily="34" charset="0"/>
                          <a:cs typeface="Arial" panose="020B0604020202020204" pitchFamily="34" charset="0"/>
                        </a:rPr>
                        <a:t>Achievable?</a:t>
                      </a:r>
                    </a:p>
                  </a:txBody>
                  <a:tcPr/>
                </a:tc>
                <a:tc>
                  <a:txBody>
                    <a:bodyPr/>
                    <a:lstStyle/>
                    <a:p>
                      <a:pPr algn="ctr"/>
                      <a:r>
                        <a:rPr lang="en-GB" dirty="0">
                          <a:latin typeface="Arial" panose="020B0604020202020204" pitchFamily="34" charset="0"/>
                          <a:cs typeface="Arial" panose="020B0604020202020204" pitchFamily="34" charset="0"/>
                        </a:rPr>
                        <a:t>Wide support?</a:t>
                      </a:r>
                    </a:p>
                  </a:txBody>
                  <a:tcPr/>
                </a:tc>
                <a:tc>
                  <a:txBody>
                    <a:bodyPr/>
                    <a:lstStyle/>
                    <a:p>
                      <a:pPr algn="ctr"/>
                      <a:r>
                        <a:rPr lang="en-GB" dirty="0">
                          <a:latin typeface="Arial" panose="020B0604020202020204" pitchFamily="34" charset="0"/>
                          <a:cs typeface="Arial" panose="020B0604020202020204" pitchFamily="34" charset="0"/>
                        </a:rPr>
                        <a:t>Priority</a:t>
                      </a:r>
                    </a:p>
                  </a:txBody>
                  <a:tcPr/>
                </a:tc>
                <a:extLst>
                  <a:ext uri="{0D108BD9-81ED-4DB2-BD59-A6C34878D82A}">
                    <a16:rowId xmlns:a16="http://schemas.microsoft.com/office/drawing/2014/main" xmlns="" val="3544926168"/>
                  </a:ext>
                </a:extLst>
              </a:tr>
              <a:tr h="640080">
                <a:tc>
                  <a:txBody>
                    <a:bodyPr/>
                    <a:lstStyle/>
                    <a:p>
                      <a:r>
                        <a:rPr lang="en-GB" dirty="0">
                          <a:latin typeface="Arial" panose="020B0604020202020204" pitchFamily="34" charset="0"/>
                          <a:cs typeface="Arial" panose="020B0604020202020204" pitchFamily="34" charset="0"/>
                        </a:rPr>
                        <a:t>20 mph speed limit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a:t>
                      </a:r>
                    </a:p>
                  </a:txBody>
                  <a:tcPr/>
                </a:tc>
                <a:extLst>
                  <a:ext uri="{0D108BD9-81ED-4DB2-BD59-A6C34878D82A}">
                    <a16:rowId xmlns:a16="http://schemas.microsoft.com/office/drawing/2014/main" xmlns="" val="1720288492"/>
                  </a:ext>
                </a:extLst>
              </a:tr>
              <a:tr h="640080">
                <a:tc>
                  <a:txBody>
                    <a:bodyPr/>
                    <a:lstStyle/>
                    <a:p>
                      <a:r>
                        <a:rPr lang="en-GB" dirty="0">
                          <a:latin typeface="Arial" panose="020B0604020202020204" pitchFamily="34" charset="0"/>
                          <a:cs typeface="Arial" panose="020B0604020202020204" pitchFamily="34" charset="0"/>
                        </a:rPr>
                        <a:t>Install outdoor gym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3</a:t>
                      </a:r>
                    </a:p>
                  </a:txBody>
                  <a:tcPr/>
                </a:tc>
                <a:extLst>
                  <a:ext uri="{0D108BD9-81ED-4DB2-BD59-A6C34878D82A}">
                    <a16:rowId xmlns:a16="http://schemas.microsoft.com/office/drawing/2014/main" xmlns="" val="3898822782"/>
                  </a:ext>
                </a:extLst>
              </a:tr>
              <a:tr h="914400">
                <a:tc>
                  <a:txBody>
                    <a:bodyPr/>
                    <a:lstStyle/>
                    <a:p>
                      <a:r>
                        <a:rPr lang="en-GB" dirty="0">
                          <a:latin typeface="Arial" panose="020B0604020202020204" pitchFamily="34" charset="0"/>
                          <a:cs typeface="Arial" panose="020B0604020202020204" pitchFamily="34" charset="0"/>
                        </a:rPr>
                        <a:t>Additional streetlights</a:t>
                      </a:r>
                      <a:r>
                        <a:rPr lang="en-GB" baseline="0" dirty="0">
                          <a:latin typeface="Arial" panose="020B0604020202020204" pitchFamily="34" charset="0"/>
                          <a:cs typeface="Arial" panose="020B0604020202020204" pitchFamily="34" charset="0"/>
                        </a:rPr>
                        <a:t> outside shops</a:t>
                      </a:r>
                      <a:endParaRPr lang="en-GB"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a:t>
                      </a: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a:t>
                      </a: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a:t>
                      </a: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a:t>
                      </a: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2</a:t>
                      </a:r>
                    </a:p>
                  </a:txBody>
                  <a:tcPr/>
                </a:tc>
                <a:extLst>
                  <a:ext uri="{0D108BD9-81ED-4DB2-BD59-A6C34878D82A}">
                    <a16:rowId xmlns:a16="http://schemas.microsoft.com/office/drawing/2014/main" xmlns="" val="569058434"/>
                  </a:ext>
                </a:extLst>
              </a:tr>
            </a:tbl>
          </a:graphicData>
        </a:graphic>
      </p:graphicFrame>
      <p:sp>
        <p:nvSpPr>
          <p:cNvPr id="3" name="TextBox 2"/>
          <p:cNvSpPr txBox="1"/>
          <p:nvPr/>
        </p:nvSpPr>
        <p:spPr>
          <a:xfrm>
            <a:off x="838200" y="4141655"/>
            <a:ext cx="10515600" cy="230832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Start by comparing the benefits, affordability and achievability of each idea:</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Does one idea benefit more people than another idea? Or would it have a greater impact on their health and wellbeing than another idea?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Is one idea very costly and another inexpensive?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Is one idea something you can do easily, whilst another idea looks difficult?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Which ideas do you think would gain wide support in your neighbourhood? </a:t>
            </a:r>
          </a:p>
          <a:p>
            <a:r>
              <a:rPr lang="en-GB" dirty="0">
                <a:latin typeface="Arial" panose="020B0604020202020204" pitchFamily="34" charset="0"/>
                <a:cs typeface="Arial" panose="020B0604020202020204" pitchFamily="34" charset="0"/>
              </a:rPr>
              <a:t>You can use a table like this one to give scores for each idea, and then use those scores to inform your prioritisation.</a:t>
            </a:r>
          </a:p>
        </p:txBody>
      </p:sp>
      <p:sp>
        <p:nvSpPr>
          <p:cNvPr id="6" name="Footer Placeholder 5"/>
          <p:cNvSpPr>
            <a:spLocks noGrp="1"/>
          </p:cNvSpPr>
          <p:nvPr>
            <p:ph type="ftr" sz="quarter" idx="11"/>
          </p:nvPr>
        </p:nvSpPr>
        <p:spPr/>
        <p:txBody>
          <a:bodyPr/>
          <a:lstStyle/>
          <a:p>
            <a:r>
              <a:rPr lang="en-GB"/>
              <a:t>Draft</a:t>
            </a:r>
          </a:p>
        </p:txBody>
      </p:sp>
      <p:pic>
        <p:nvPicPr>
          <p:cNvPr id="8" name="Picture 7" descr="SCC2014-Black.png"/>
          <p:cNvPicPr>
            <a:picLocks noChangeAspect="1"/>
          </p:cNvPicPr>
          <p:nvPr/>
        </p:nvPicPr>
        <p:blipFill>
          <a:blip r:embed="rId2" cstate="screen"/>
          <a:stretch>
            <a:fillRect/>
          </a:stretch>
        </p:blipFill>
        <p:spPr>
          <a:xfrm>
            <a:off x="11060442" y="5801573"/>
            <a:ext cx="880583" cy="81988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083" y="257006"/>
            <a:ext cx="2840002" cy="720000"/>
          </a:xfrm>
          <a:prstGeom prst="rect">
            <a:avLst/>
          </a:prstGeom>
        </p:spPr>
      </p:pic>
    </p:spTree>
    <p:extLst>
      <p:ext uri="{BB962C8B-B14F-4D97-AF65-F5344CB8AC3E}">
        <p14:creationId xmlns:p14="http://schemas.microsoft.com/office/powerpoint/2010/main" val="3088473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94828"/>
            <a:ext cx="7315200" cy="1325563"/>
          </a:xfrm>
        </p:spPr>
        <p:txBody>
          <a:bodyPr>
            <a:normAutofit/>
          </a:bodyPr>
          <a:lstStyle/>
          <a:p>
            <a:r>
              <a:rPr lang="en-GB" sz="4000" dirty="0">
                <a:latin typeface="Arial" panose="020B0604020202020204" pitchFamily="34" charset="0"/>
                <a:cs typeface="Arial" panose="020B0604020202020204" pitchFamily="34" charset="0"/>
              </a:rPr>
              <a:t>Write your ideas into your draft Neighbourhood Plan</a:t>
            </a:r>
          </a:p>
        </p:txBody>
      </p:sp>
      <p:sp>
        <p:nvSpPr>
          <p:cNvPr id="3" name="Content Placeholder 2"/>
          <p:cNvSpPr>
            <a:spLocks noGrp="1"/>
          </p:cNvSpPr>
          <p:nvPr>
            <p:ph idx="1"/>
          </p:nvPr>
        </p:nvSpPr>
        <p:spPr>
          <a:xfrm>
            <a:off x="754761" y="2011693"/>
            <a:ext cx="11120864" cy="2953846"/>
          </a:xfrm>
        </p:spPr>
        <p:txBody>
          <a:bodyPr numCol="2" spcCol="252000">
            <a:normAutofit/>
          </a:bodyPr>
          <a:lstStyle/>
          <a:p>
            <a:pPr marL="0" indent="0">
              <a:buNone/>
            </a:pPr>
            <a:r>
              <a:rPr lang="en-GB" sz="2000" dirty="0">
                <a:latin typeface="Arial" panose="020B0604020202020204" pitchFamily="34" charset="0"/>
                <a:cs typeface="Arial" panose="020B0604020202020204" pitchFamily="34" charset="0"/>
              </a:rPr>
              <a:t>If you’ve gone through all of these steps, you’ll have a lot to say in support of your ideas – how they’ll help meet people’s health and wellbeing needs, who they’ll help and how much,  whether they are affordable, achievable and widely supported.</a:t>
            </a:r>
          </a:p>
          <a:p>
            <a:pPr marL="0" indent="0">
              <a:buNone/>
            </a:pPr>
            <a:r>
              <a:rPr lang="en-GB" sz="2000" dirty="0">
                <a:latin typeface="Arial" panose="020B0604020202020204" pitchFamily="34" charset="0"/>
                <a:cs typeface="Arial" panose="020B0604020202020204" pitchFamily="34" charset="0"/>
              </a:rPr>
              <a:t>The next step is to consult more widely in your neighbourhood, to refine or change your proposals.</a:t>
            </a:r>
          </a:p>
          <a:p>
            <a:pPr marL="0" indent="0">
              <a:buNone/>
            </a:pPr>
            <a:r>
              <a:rPr lang="en-GB" sz="2000" dirty="0">
                <a:latin typeface="Arial" panose="020B0604020202020204" pitchFamily="34" charset="0"/>
                <a:cs typeface="Arial" panose="020B0604020202020204" pitchFamily="34" charset="0"/>
              </a:rPr>
              <a:t>You can go back through the steps in these slides, to check any changes before you put your Neighbourhood Plan out for voting.</a:t>
            </a:r>
          </a:p>
          <a:p>
            <a:pPr marL="0" indent="0">
              <a:buNone/>
            </a:pPr>
            <a:r>
              <a:rPr lang="en-GB" sz="2000" dirty="0">
                <a:latin typeface="Arial" panose="020B0604020202020204" pitchFamily="34" charset="0"/>
                <a:cs typeface="Arial" panose="020B0604020202020204" pitchFamily="34" charset="0"/>
              </a:rPr>
              <a:t>Good luck with preparing your Neighbourhood Plan, and helping people in your community lead happy, healthy lives!</a:t>
            </a:r>
          </a:p>
          <a:p>
            <a:pPr marL="0" indent="0">
              <a:buNone/>
            </a:pPr>
            <a:endParaRPr lang="en-GB" dirty="0"/>
          </a:p>
          <a:p>
            <a:pPr marL="0" indent="0">
              <a:buNone/>
            </a:pPr>
            <a:endParaRPr lang="en-GB" dirty="0"/>
          </a:p>
        </p:txBody>
      </p:sp>
      <p:sp>
        <p:nvSpPr>
          <p:cNvPr id="5" name="Footer Placeholder 4"/>
          <p:cNvSpPr>
            <a:spLocks noGrp="1"/>
          </p:cNvSpPr>
          <p:nvPr>
            <p:ph type="ftr" sz="quarter" idx="11"/>
          </p:nvPr>
        </p:nvSpPr>
        <p:spPr/>
        <p:txBody>
          <a:bodyPr/>
          <a:lstStyle/>
          <a:p>
            <a:r>
              <a:rPr lang="en-GB"/>
              <a:t>Draft</a:t>
            </a:r>
          </a:p>
        </p:txBody>
      </p:sp>
      <p:pic>
        <p:nvPicPr>
          <p:cNvPr id="7" name="Picture 6" descr="SCC2014-Black.png"/>
          <p:cNvPicPr>
            <a:picLocks noChangeAspect="1"/>
          </p:cNvPicPr>
          <p:nvPr/>
        </p:nvPicPr>
        <p:blipFill>
          <a:blip r:embed="rId2" cstate="screen"/>
          <a:stretch>
            <a:fillRect/>
          </a:stretch>
        </p:blipFill>
        <p:spPr>
          <a:xfrm>
            <a:off x="11060442" y="5801573"/>
            <a:ext cx="880583" cy="81988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61" y="667906"/>
            <a:ext cx="2840002" cy="720000"/>
          </a:xfrm>
          <a:prstGeom prst="rect">
            <a:avLst/>
          </a:prstGeom>
        </p:spPr>
      </p:pic>
    </p:spTree>
    <p:extLst>
      <p:ext uri="{BB962C8B-B14F-4D97-AF65-F5344CB8AC3E}">
        <p14:creationId xmlns:p14="http://schemas.microsoft.com/office/powerpoint/2010/main" val="2945296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19" y="243591"/>
            <a:ext cx="10515600" cy="946229"/>
          </a:xfrm>
        </p:spPr>
        <p:txBody>
          <a:bodyPr>
            <a:normAutofit/>
          </a:bodyPr>
          <a:lstStyle/>
          <a:p>
            <a:pPr>
              <a:lnSpc>
                <a:spcPct val="100000"/>
              </a:lnSpc>
            </a:pPr>
            <a:r>
              <a:rPr lang="en-GB" sz="4000" dirty="0">
                <a:latin typeface="Arial" panose="020B0604020202020204" pitchFamily="34" charset="0"/>
                <a:cs typeface="Arial" panose="020B0604020202020204" pitchFamily="34" charset="0"/>
              </a:rPr>
              <a:t>Links to useful documents and information</a:t>
            </a:r>
          </a:p>
        </p:txBody>
      </p:sp>
      <p:sp>
        <p:nvSpPr>
          <p:cNvPr id="3" name="Content Placeholder 2"/>
          <p:cNvSpPr>
            <a:spLocks noGrp="1"/>
          </p:cNvSpPr>
          <p:nvPr>
            <p:ph idx="1"/>
          </p:nvPr>
        </p:nvSpPr>
        <p:spPr>
          <a:xfrm>
            <a:off x="630819" y="1230332"/>
            <a:ext cx="11036461" cy="5315152"/>
          </a:xfrm>
        </p:spPr>
        <p:txBody>
          <a:bodyPr>
            <a:normAutofit fontScale="62500" lnSpcReduction="20000"/>
          </a:bodyPr>
          <a:lstStyle/>
          <a:p>
            <a:pPr marL="0" indent="0">
              <a:lnSpc>
                <a:spcPct val="120000"/>
              </a:lnSpc>
              <a:buNone/>
            </a:pPr>
            <a:r>
              <a:rPr lang="en-GB" sz="2600" dirty="0">
                <a:latin typeface="Arial" panose="020B0604020202020204" pitchFamily="34" charset="0"/>
                <a:cs typeface="Arial" panose="020B0604020202020204" pitchFamily="34" charset="0"/>
              </a:rPr>
              <a:t>Background information on Neighbourhood Plans:</a:t>
            </a:r>
            <a:endParaRPr lang="en-GB" sz="2600" dirty="0">
              <a:latin typeface="Arial" panose="020B0604020202020204" pitchFamily="34" charset="0"/>
              <a:cs typeface="Arial" panose="020B0604020202020204" pitchFamily="34" charset="0"/>
              <a:hlinkClick r:id="rId2"/>
            </a:endParaRPr>
          </a:p>
          <a:p>
            <a:pPr>
              <a:lnSpc>
                <a:spcPct val="120000"/>
              </a:lnSpc>
            </a:pPr>
            <a:r>
              <a:rPr lang="en-GB" sz="2600" dirty="0">
                <a:latin typeface="Arial" panose="020B0604020202020204" pitchFamily="34" charset="0"/>
                <a:cs typeface="Arial" panose="020B0604020202020204" pitchFamily="34" charset="0"/>
                <a:hlinkClick r:id="rId2"/>
              </a:rPr>
              <a:t>http://planningguidance.communities.gov.uk/blog/guidance/neighbourhood-planning/</a:t>
            </a:r>
            <a:endParaRPr lang="en-GB" sz="2600" dirty="0">
              <a:latin typeface="Arial" panose="020B0604020202020204" pitchFamily="34" charset="0"/>
              <a:cs typeface="Arial" panose="020B0604020202020204" pitchFamily="34" charset="0"/>
            </a:endParaRPr>
          </a:p>
          <a:p>
            <a:pPr>
              <a:lnSpc>
                <a:spcPct val="120000"/>
              </a:lnSpc>
            </a:pPr>
            <a:r>
              <a:rPr lang="en-GB" sz="2600" dirty="0">
                <a:latin typeface="Arial" panose="020B0604020202020204" pitchFamily="34" charset="0"/>
                <a:cs typeface="Arial" panose="020B0604020202020204" pitchFamily="34" charset="0"/>
                <a:hlinkClick r:id="rId3"/>
              </a:rPr>
              <a:t>http://www.cpre.org.uk/resources/housing-and-planning/planning/item/2689-how-to-shape-where-you-live-a-guide-to-neighbourhood-planning</a:t>
            </a:r>
            <a:endParaRPr lang="en-GB" sz="2600" dirty="0">
              <a:latin typeface="Arial" panose="020B0604020202020204" pitchFamily="34" charset="0"/>
              <a:cs typeface="Arial" panose="020B0604020202020204" pitchFamily="34" charset="0"/>
            </a:endParaRPr>
          </a:p>
          <a:p>
            <a:pPr marL="0" indent="0">
              <a:lnSpc>
                <a:spcPct val="120000"/>
              </a:lnSpc>
              <a:buNone/>
            </a:pPr>
            <a:r>
              <a:rPr lang="en-GB" sz="2600" dirty="0">
                <a:latin typeface="Arial" panose="020B0604020202020204" pitchFamily="34" charset="0"/>
                <a:cs typeface="Arial" panose="020B0604020202020204" pitchFamily="34" charset="0"/>
              </a:rPr>
              <a:t>Local transport &amp; development plans for Surrey and its Districts will provide some context for your neighbourhood plan:</a:t>
            </a:r>
          </a:p>
          <a:p>
            <a:pPr>
              <a:lnSpc>
                <a:spcPct val="120000"/>
              </a:lnSpc>
            </a:pPr>
            <a:r>
              <a:rPr lang="en-GB" sz="2600" dirty="0">
                <a:latin typeface="Arial" panose="020B0604020202020204" pitchFamily="34" charset="0"/>
                <a:cs typeface="Arial" panose="020B0604020202020204" pitchFamily="34" charset="0"/>
                <a:hlinkClick r:id="rId4"/>
              </a:rPr>
              <a:t>https://www.surreycc.gov.uk/environment-housing-and-planning/planning/introduction-to-town-and-country-planning/development-plans/local-development-schemes</a:t>
            </a:r>
            <a:r>
              <a:rPr lang="en-GB" sz="2600" dirty="0">
                <a:latin typeface="Arial" panose="020B0604020202020204" pitchFamily="34" charset="0"/>
                <a:cs typeface="Arial" panose="020B0604020202020204" pitchFamily="34" charset="0"/>
              </a:rPr>
              <a:t> </a:t>
            </a:r>
          </a:p>
          <a:p>
            <a:pPr marL="216000" indent="0">
              <a:lnSpc>
                <a:spcPct val="120000"/>
              </a:lnSpc>
              <a:buNone/>
            </a:pPr>
            <a:r>
              <a:rPr lang="en-GB" sz="2600" dirty="0">
                <a:latin typeface="Arial" panose="020B0604020202020204" pitchFamily="34" charset="0"/>
                <a:cs typeface="Arial" panose="020B0604020202020204" pitchFamily="34" charset="0"/>
                <a:hlinkClick r:id="rId5"/>
              </a:rPr>
              <a:t>https://www.surreycc.gov.uk/roads-and-transport/roads-and-transport-policies-plans-and-consultations</a:t>
            </a:r>
            <a:endParaRPr lang="en-GB" sz="2600" dirty="0">
              <a:latin typeface="Arial" panose="020B0604020202020204" pitchFamily="34" charset="0"/>
              <a:cs typeface="Arial" panose="020B0604020202020204" pitchFamily="34" charset="0"/>
            </a:endParaRPr>
          </a:p>
          <a:p>
            <a:pPr marL="0" indent="0">
              <a:lnSpc>
                <a:spcPct val="120000"/>
              </a:lnSpc>
              <a:buNone/>
            </a:pPr>
            <a:r>
              <a:rPr lang="en-GB" sz="2600" dirty="0">
                <a:latin typeface="Arial" panose="020B0604020202020204" pitchFamily="34" charset="0"/>
                <a:cs typeface="Arial" panose="020B0604020202020204" pitchFamily="34" charset="0"/>
              </a:rPr>
              <a:t>Guidance on the importance of physical activity, and requirements for people in different age groups:</a:t>
            </a:r>
            <a:endParaRPr lang="en-GB" sz="2600" dirty="0">
              <a:latin typeface="Arial" panose="020B0604020202020204" pitchFamily="34" charset="0"/>
              <a:cs typeface="Arial" panose="020B0604020202020204" pitchFamily="34" charset="0"/>
              <a:hlinkClick r:id="rId6"/>
            </a:endParaRPr>
          </a:p>
          <a:p>
            <a:pPr>
              <a:lnSpc>
                <a:spcPct val="120000"/>
              </a:lnSpc>
            </a:pPr>
            <a:r>
              <a:rPr lang="en-GB" sz="2600" dirty="0">
                <a:latin typeface="Arial" panose="020B0604020202020204" pitchFamily="34" charset="0"/>
                <a:cs typeface="Arial" panose="020B0604020202020204" pitchFamily="34" charset="0"/>
                <a:hlinkClick r:id="rId7"/>
              </a:rPr>
              <a:t>http://www.nhs.uk/Livewell/fitness/pages/physical-activity-guidelines-for-adults.aspx</a:t>
            </a:r>
            <a:endParaRPr lang="en-GB" sz="2600" dirty="0">
              <a:latin typeface="Arial" panose="020B0604020202020204" pitchFamily="34" charset="0"/>
              <a:cs typeface="Arial" panose="020B0604020202020204" pitchFamily="34" charset="0"/>
            </a:endParaRPr>
          </a:p>
          <a:p>
            <a:pPr>
              <a:lnSpc>
                <a:spcPct val="120000"/>
              </a:lnSpc>
            </a:pPr>
            <a:r>
              <a:rPr lang="en-GB" sz="2600" dirty="0">
                <a:latin typeface="Arial" panose="020B0604020202020204" pitchFamily="34" charset="0"/>
                <a:cs typeface="Arial" panose="020B0604020202020204" pitchFamily="34" charset="0"/>
                <a:hlinkClick r:id="rId8"/>
              </a:rPr>
              <a:t>https://www.gov.uk/government/publications/health-matters-getting-every-adult-active-every-day/health-matters-getting-every-adult-active-every-day</a:t>
            </a:r>
            <a:endParaRPr lang="en-GB" sz="2600" dirty="0">
              <a:latin typeface="Arial" panose="020B0604020202020204" pitchFamily="34" charset="0"/>
              <a:cs typeface="Arial" panose="020B0604020202020204" pitchFamily="34" charset="0"/>
            </a:endParaRPr>
          </a:p>
          <a:p>
            <a:pPr marL="0" indent="0">
              <a:lnSpc>
                <a:spcPct val="120000"/>
              </a:lnSpc>
              <a:buNone/>
            </a:pPr>
            <a:r>
              <a:rPr lang="en-GB" sz="2600" dirty="0">
                <a:latin typeface="Arial" panose="020B0604020202020204" pitchFamily="34" charset="0"/>
                <a:cs typeface="Arial" panose="020B0604020202020204" pitchFamily="34" charset="0"/>
              </a:rPr>
              <a:t>Guidance and ideas for healthy living: </a:t>
            </a:r>
          </a:p>
          <a:p>
            <a:pPr>
              <a:lnSpc>
                <a:spcPct val="120000"/>
              </a:lnSpc>
            </a:pPr>
            <a:r>
              <a:rPr lang="en-GB" sz="2600" dirty="0">
                <a:latin typeface="Arial" panose="020B0604020202020204" pitchFamily="34" charset="0"/>
                <a:cs typeface="Arial" panose="020B0604020202020204" pitchFamily="34" charset="0"/>
                <a:hlinkClick r:id="rId9"/>
              </a:rPr>
              <a:t>http://www.healthysurrey.org.uk/</a:t>
            </a:r>
            <a:endParaRPr lang="en-GB" sz="2600" dirty="0">
              <a:latin typeface="Arial" panose="020B0604020202020204" pitchFamily="34" charset="0"/>
              <a:cs typeface="Arial" panose="020B0604020202020204" pitchFamily="34" charset="0"/>
            </a:endParaRPr>
          </a:p>
          <a:p>
            <a:pPr>
              <a:lnSpc>
                <a:spcPct val="120000"/>
              </a:lnSpc>
            </a:pPr>
            <a:r>
              <a:rPr lang="en-GB" sz="2600" dirty="0">
                <a:latin typeface="Arial" panose="020B0604020202020204" pitchFamily="34" charset="0"/>
                <a:cs typeface="Arial" panose="020B0604020202020204" pitchFamily="34" charset="0"/>
                <a:hlinkClick r:id="rId10"/>
              </a:rPr>
              <a:t>http://www.nhs.uk/livewell/Pages/Livewellhub.aspx</a:t>
            </a:r>
            <a:endParaRPr lang="en-GB" sz="2600" dirty="0">
              <a:latin typeface="Arial" panose="020B0604020202020204" pitchFamily="34" charset="0"/>
              <a:cs typeface="Arial" panose="020B0604020202020204" pitchFamily="34" charset="0"/>
            </a:endParaRPr>
          </a:p>
          <a:p>
            <a:pPr marL="0" indent="0">
              <a:buNone/>
            </a:pPr>
            <a:endParaRPr lang="en-GB" sz="1900" dirty="0"/>
          </a:p>
          <a:p>
            <a:pPr marL="0" indent="0">
              <a:buNone/>
            </a:pPr>
            <a:endParaRPr lang="en-GB" dirty="0"/>
          </a:p>
          <a:p>
            <a:endParaRPr lang="en-GB" dirty="0"/>
          </a:p>
          <a:p>
            <a:endParaRPr lang="en-GB" dirty="0"/>
          </a:p>
        </p:txBody>
      </p:sp>
      <p:sp>
        <p:nvSpPr>
          <p:cNvPr id="5" name="Footer Placeholder 4"/>
          <p:cNvSpPr>
            <a:spLocks noGrp="1"/>
          </p:cNvSpPr>
          <p:nvPr>
            <p:ph type="ftr" sz="quarter" idx="11"/>
          </p:nvPr>
        </p:nvSpPr>
        <p:spPr/>
        <p:txBody>
          <a:bodyPr/>
          <a:lstStyle/>
          <a:p>
            <a:r>
              <a:rPr lang="en-GB"/>
              <a:t>Draft</a:t>
            </a:r>
          </a:p>
        </p:txBody>
      </p:sp>
      <p:pic>
        <p:nvPicPr>
          <p:cNvPr id="7" name="Picture 6" descr="SCC2014-Black.png"/>
          <p:cNvPicPr>
            <a:picLocks noChangeAspect="1"/>
          </p:cNvPicPr>
          <p:nvPr/>
        </p:nvPicPr>
        <p:blipFill>
          <a:blip r:embed="rId11" cstate="screen"/>
          <a:stretch>
            <a:fillRect/>
          </a:stretch>
        </p:blipFill>
        <p:spPr>
          <a:xfrm>
            <a:off x="11060442" y="5801573"/>
            <a:ext cx="880583" cy="819889"/>
          </a:xfrm>
          <a:prstGeom prst="rect">
            <a:avLst/>
          </a:prstGeom>
        </p:spPr>
      </p:pic>
    </p:spTree>
    <p:extLst>
      <p:ext uri="{BB962C8B-B14F-4D97-AF65-F5344CB8AC3E}">
        <p14:creationId xmlns:p14="http://schemas.microsoft.com/office/powerpoint/2010/main" val="806619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6090613" y="640082"/>
            <a:ext cx="5461724" cy="5577837"/>
          </a:xfrm>
          <a:prstGeom prst="rect">
            <a:avLst/>
          </a:prstGeom>
          <a:effectLst/>
        </p:spPr>
      </p:pic>
      <p:pic>
        <p:nvPicPr>
          <p:cNvPr id="8" name="Picture 7" descr="SCC2014-Black.png"/>
          <p:cNvPicPr>
            <a:picLocks noChangeAspect="1"/>
          </p:cNvPicPr>
          <p:nvPr/>
        </p:nvPicPr>
        <p:blipFill>
          <a:blip r:embed="rId3" cstate="screen"/>
          <a:stretch>
            <a:fillRect/>
          </a:stretch>
        </p:blipFill>
        <p:spPr>
          <a:xfrm>
            <a:off x="11035042" y="5719023"/>
            <a:ext cx="880583" cy="819889"/>
          </a:xfrm>
          <a:prstGeom prst="rect">
            <a:avLst/>
          </a:prstGeom>
        </p:spPr>
      </p:pic>
      <p:sp>
        <p:nvSpPr>
          <p:cNvPr id="2" name="Title 1"/>
          <p:cNvSpPr>
            <a:spLocks noGrp="1"/>
          </p:cNvSpPr>
          <p:nvPr>
            <p:ph type="title"/>
          </p:nvPr>
        </p:nvSpPr>
        <p:spPr>
          <a:xfrm>
            <a:off x="648929" y="629266"/>
            <a:ext cx="5127031" cy="1676603"/>
          </a:xfrm>
        </p:spPr>
        <p:txBody>
          <a:bodyPr vert="horz" lIns="91440" tIns="45720" rIns="91440" bIns="45720" rtlCol="0" anchor="ctr">
            <a:noAutofit/>
          </a:bodyPr>
          <a:lstStyle/>
          <a:p>
            <a:r>
              <a:rPr lang="en-US" sz="4000" dirty="0">
                <a:latin typeface="Arial" panose="020B0604020202020204" pitchFamily="34" charset="0"/>
                <a:cs typeface="Arial" panose="020B0604020202020204" pitchFamily="34" charset="0"/>
              </a:rPr>
              <a:t>What helps people lead happy, healthy lives?</a:t>
            </a:r>
          </a:p>
        </p:txBody>
      </p:sp>
      <p:sp>
        <p:nvSpPr>
          <p:cNvPr id="6" name="Footer Placeholder 5"/>
          <p:cNvSpPr>
            <a:spLocks noGrp="1"/>
          </p:cNvSpPr>
          <p:nvPr>
            <p:ph type="ftr" sz="quarter" idx="11"/>
          </p:nvPr>
        </p:nvSpPr>
        <p:spPr>
          <a:xfrm>
            <a:off x="4038600" y="6356350"/>
            <a:ext cx="4114800" cy="365125"/>
          </a:xfrm>
        </p:spPr>
        <p:txBody>
          <a:bodyPr vert="horz" lIns="91440" tIns="45720" rIns="91440" bIns="45720" rtlCol="0" anchor="ctr">
            <a:normAutofit/>
          </a:bodyPr>
          <a:lstStyle/>
          <a:p>
            <a:pPr>
              <a:defRPr/>
            </a:pPr>
            <a:r>
              <a:rPr lang="en-US" kern="1200">
                <a:solidFill>
                  <a:prstClr val="black">
                    <a:tint val="75000"/>
                  </a:prstClr>
                </a:solidFill>
                <a:latin typeface="Calibri" panose="020F0502020204030204"/>
                <a:ea typeface="+mn-ea"/>
                <a:cs typeface="+mn-cs"/>
              </a:rPr>
              <a:t>Draft</a:t>
            </a:r>
          </a:p>
        </p:txBody>
      </p:sp>
      <p:sp>
        <p:nvSpPr>
          <p:cNvPr id="3" name="TextBox 2"/>
          <p:cNvSpPr txBox="1"/>
          <p:nvPr/>
        </p:nvSpPr>
        <p:spPr>
          <a:xfrm>
            <a:off x="648930" y="2438400"/>
            <a:ext cx="5127029" cy="3785419"/>
          </a:xfrm>
          <a:prstGeom prst="rect">
            <a:avLst/>
          </a:prstGeom>
        </p:spPr>
        <p:txBody>
          <a:bodyPr vert="horz" lIns="91440" tIns="45720" rIns="91440" bIns="45720" rtlCol="0">
            <a:normAutofit/>
          </a:bodyPr>
          <a:lstStyle/>
          <a:p>
            <a:pPr marL="342900" indent="-3429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There are a range of factors that influence how happy and healthy people are. </a:t>
            </a:r>
          </a:p>
          <a:p>
            <a:pPr marL="342900" indent="-342900">
              <a:lnSpc>
                <a:spcPct val="90000"/>
              </a:lnSpc>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Some </a:t>
            </a:r>
            <a:r>
              <a:rPr lang="en-US" sz="2000" dirty="0">
                <a:latin typeface="Arial" panose="020B0604020202020204" pitchFamily="34" charset="0"/>
                <a:cs typeface="Arial" panose="020B0604020202020204" pitchFamily="34" charset="0"/>
              </a:rPr>
              <a:t>we can’t change - such as inherited health conditions or disabilities. </a:t>
            </a:r>
          </a:p>
          <a:p>
            <a:pPr marL="342900" indent="-342900">
              <a:lnSpc>
                <a:spcPct val="90000"/>
              </a:lnSpc>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Others </a:t>
            </a:r>
            <a:r>
              <a:rPr lang="en-US" sz="2000" dirty="0">
                <a:latin typeface="Arial" panose="020B0604020202020204" pitchFamily="34" charset="0"/>
                <a:cs typeface="Arial" panose="020B0604020202020204" pitchFamily="34" charset="0"/>
              </a:rPr>
              <a:t>we can try to improve in order to improve health and wellbeing. </a:t>
            </a:r>
          </a:p>
          <a:p>
            <a:pPr marL="342900" indent="-3429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These are factors to do with peoples’ lifestyle, connection to community, local economy, engagement in activities, built environment and natural environment.</a:t>
            </a:r>
          </a:p>
        </p:txBody>
      </p:sp>
    </p:spTree>
    <p:extLst>
      <p:ext uri="{BB962C8B-B14F-4D97-AF65-F5344CB8AC3E}">
        <p14:creationId xmlns:p14="http://schemas.microsoft.com/office/powerpoint/2010/main" val="970743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dirty="0">
                <a:latin typeface="Arial" panose="020B0604020202020204" pitchFamily="34" charset="0"/>
                <a:cs typeface="Arial" panose="020B0604020202020204" pitchFamily="34" charset="0"/>
              </a:rPr>
              <a:t>What do people want from where they live, to lead happy, healthy lives?</a:t>
            </a:r>
          </a:p>
        </p:txBody>
      </p:sp>
      <p:sp>
        <p:nvSpPr>
          <p:cNvPr id="4" name="TextBox 3"/>
          <p:cNvSpPr txBox="1"/>
          <p:nvPr/>
        </p:nvSpPr>
        <p:spPr>
          <a:xfrm>
            <a:off x="572947" y="1925247"/>
            <a:ext cx="11134845" cy="4536000"/>
          </a:xfrm>
          <a:prstGeom prst="rect">
            <a:avLst/>
          </a:prstGeom>
          <a:noFill/>
        </p:spPr>
        <p:txBody>
          <a:bodyPr wrap="square" numCol="2" rtlCol="0">
            <a:spAutoFit/>
          </a:bodyPr>
          <a:lstStyle/>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Lifestyle</a:t>
            </a:r>
            <a:r>
              <a:rPr lang="en-GB" sz="2000" dirty="0">
                <a:latin typeface="Arial" panose="020B0604020202020204" pitchFamily="34" charset="0"/>
                <a:cs typeface="Arial" panose="020B0604020202020204" pitchFamily="34" charset="0"/>
              </a:rPr>
              <a:t> – Access to affordable fresh food. Able to be physically active through easy access to open and green spaces, sports and leisure facilities. Safe and easy active travel. Able to achieve a good work/life balance.</a:t>
            </a: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Community</a:t>
            </a:r>
            <a:r>
              <a:rPr lang="en-GB" sz="2000" dirty="0">
                <a:latin typeface="Arial" panose="020B0604020202020204" pitchFamily="34" charset="0"/>
                <a:cs typeface="Arial" panose="020B0604020202020204" pitchFamily="34" charset="0"/>
              </a:rPr>
              <a:t> – Able to connect with others through community and social networks and activities.</a:t>
            </a: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Local economy </a:t>
            </a:r>
            <a:r>
              <a:rPr lang="en-GB" sz="2000" dirty="0">
                <a:latin typeface="Arial" panose="020B0604020202020204" pitchFamily="34" charset="0"/>
                <a:cs typeface="Arial" panose="020B0604020202020204" pitchFamily="34" charset="0"/>
              </a:rPr>
              <a:t>– Able to access a range of goods and services.</a:t>
            </a: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Activities</a:t>
            </a:r>
            <a:r>
              <a:rPr lang="en-GB" sz="2000" dirty="0">
                <a:latin typeface="Arial" panose="020B0604020202020204" pitchFamily="34" charset="0"/>
                <a:cs typeface="Arial" panose="020B0604020202020204" pitchFamily="34" charset="0"/>
              </a:rPr>
              <a:t> – Able to participate in education, training or employment. Able to pursue personal interests and hobbies, develop knowledge and skills.</a:t>
            </a: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Built environment </a:t>
            </a:r>
            <a:r>
              <a:rPr lang="en-GB" sz="2000" dirty="0">
                <a:latin typeface="Arial" panose="020B0604020202020204" pitchFamily="34" charset="0"/>
                <a:cs typeface="Arial" panose="020B0604020202020204" pitchFamily="34" charset="0"/>
              </a:rPr>
              <a:t>– Access to affordable, good quality housing. Safe and accessible community and public places. Easy access to health services. Safe and accessible pavements, cycle routes, roads and public transport.</a:t>
            </a: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Natural environment </a:t>
            </a:r>
            <a:r>
              <a:rPr lang="en-GB" sz="2000" dirty="0">
                <a:latin typeface="Arial" panose="020B0604020202020204" pitchFamily="34" charset="0"/>
                <a:cs typeface="Arial" panose="020B0604020202020204" pitchFamily="34" charset="0"/>
              </a:rPr>
              <a:t>– Clean air, water and land; low ambient noise and radiation. Access to open countryside and natural landscapes.</a:t>
            </a:r>
          </a:p>
          <a:p>
            <a:endParaRPr lang="en-GB" sz="2400" dirty="0"/>
          </a:p>
        </p:txBody>
      </p:sp>
      <p:sp>
        <p:nvSpPr>
          <p:cNvPr id="5" name="Footer Placeholder 4"/>
          <p:cNvSpPr>
            <a:spLocks noGrp="1"/>
          </p:cNvSpPr>
          <p:nvPr>
            <p:ph type="ftr" sz="quarter" idx="11"/>
          </p:nvPr>
        </p:nvSpPr>
        <p:spPr>
          <a:xfrm>
            <a:off x="4038600" y="6356350"/>
            <a:ext cx="4114800" cy="365125"/>
          </a:xfrm>
        </p:spPr>
        <p:txBody>
          <a:bodyPr/>
          <a:lstStyle/>
          <a:p>
            <a:r>
              <a:rPr lang="en-GB"/>
              <a:t>Draft</a:t>
            </a:r>
          </a:p>
        </p:txBody>
      </p:sp>
      <p:pic>
        <p:nvPicPr>
          <p:cNvPr id="7" name="Picture 6" descr="SCC2014-Black.png"/>
          <p:cNvPicPr>
            <a:picLocks noChangeAspect="1"/>
          </p:cNvPicPr>
          <p:nvPr/>
        </p:nvPicPr>
        <p:blipFill>
          <a:blip r:embed="rId2" cstate="screen"/>
          <a:stretch>
            <a:fillRect/>
          </a:stretch>
        </p:blipFill>
        <p:spPr>
          <a:xfrm>
            <a:off x="11035042" y="5719023"/>
            <a:ext cx="880583" cy="819889"/>
          </a:xfrm>
          <a:prstGeom prst="rect">
            <a:avLst/>
          </a:prstGeom>
        </p:spPr>
      </p:pic>
    </p:spTree>
    <p:extLst>
      <p:ext uri="{BB962C8B-B14F-4D97-AF65-F5344CB8AC3E}">
        <p14:creationId xmlns:p14="http://schemas.microsoft.com/office/powerpoint/2010/main" val="2304726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830" y="309840"/>
            <a:ext cx="7258291" cy="1325563"/>
          </a:xfrm>
        </p:spPr>
        <p:txBody>
          <a:bodyPr>
            <a:normAutofit/>
          </a:bodyPr>
          <a:lstStyle/>
          <a:p>
            <a:r>
              <a:rPr lang="en-GB" sz="4000" dirty="0">
                <a:latin typeface="Arial" panose="020B0604020202020204" pitchFamily="34" charset="0"/>
                <a:cs typeface="Arial" panose="020B0604020202020204" pitchFamily="34" charset="0"/>
              </a:rPr>
              <a:t>7 steps to building health</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into your Neighbourhood Plan</a:t>
            </a:r>
          </a:p>
        </p:txBody>
      </p:sp>
      <p:sp>
        <p:nvSpPr>
          <p:cNvPr id="4" name="TextBox 3"/>
          <p:cNvSpPr txBox="1"/>
          <p:nvPr/>
        </p:nvSpPr>
        <p:spPr>
          <a:xfrm>
            <a:off x="613004" y="1690688"/>
            <a:ext cx="10422038" cy="4555093"/>
          </a:xfrm>
          <a:prstGeom prst="rect">
            <a:avLst/>
          </a:prstGeom>
          <a:noFill/>
        </p:spPr>
        <p:txBody>
          <a:bodyPr wrap="square" rtlCol="0">
            <a:spAutoFit/>
          </a:bodyPr>
          <a:lstStyle/>
          <a:p>
            <a:pPr>
              <a:spcBef>
                <a:spcPts val="1000"/>
              </a:spcBef>
              <a:spcAft>
                <a:spcPts val="1200"/>
              </a:spcAft>
            </a:pPr>
            <a:r>
              <a:rPr lang="en-GB" sz="2000" dirty="0">
                <a:latin typeface="Arial" panose="020B0604020202020204" pitchFamily="34" charset="0"/>
                <a:cs typeface="Arial" panose="020B0604020202020204" pitchFamily="34" charset="0"/>
              </a:rPr>
              <a:t>We suggest you take the following steps, as part of your Neighbourhood Plan preparation:</a:t>
            </a:r>
          </a:p>
          <a:p>
            <a:pPr marL="457200" indent="-457200">
              <a:spcAft>
                <a:spcPts val="600"/>
              </a:spcAft>
              <a:buFont typeface="+mj-lt"/>
              <a:buAutoNum type="arabicPeriod"/>
            </a:pPr>
            <a:r>
              <a:rPr lang="en-GB" sz="2000" dirty="0">
                <a:latin typeface="Arial" panose="020B0604020202020204" pitchFamily="34" charset="0"/>
                <a:cs typeface="Arial" panose="020B0604020202020204" pitchFamily="34" charset="0"/>
              </a:rPr>
              <a:t>Identify who lives in your area</a:t>
            </a:r>
            <a:r>
              <a:rPr lang="en-GB" sz="2000">
                <a:latin typeface="Arial" panose="020B0604020202020204" pitchFamily="34" charset="0"/>
                <a:cs typeface="Arial" panose="020B0604020202020204" pitchFamily="34" charset="0"/>
              </a:rPr>
              <a:t>, </a:t>
            </a:r>
            <a:r>
              <a:rPr lang="en-GB" sz="2000" smtClean="0">
                <a:latin typeface="Arial" panose="020B0604020202020204" pitchFamily="34" charset="0"/>
                <a:cs typeface="Arial" panose="020B0604020202020204" pitchFamily="34" charset="0"/>
              </a:rPr>
              <a:t>and </a:t>
            </a:r>
            <a:r>
              <a:rPr lang="en-GB" sz="2000" dirty="0">
                <a:latin typeface="Arial" panose="020B0604020202020204" pitchFamily="34" charset="0"/>
                <a:cs typeface="Arial" panose="020B0604020202020204" pitchFamily="34" charset="0"/>
              </a:rPr>
              <a:t>what needs they have.</a:t>
            </a:r>
          </a:p>
          <a:p>
            <a:pPr marL="457200" indent="-457200">
              <a:spcAft>
                <a:spcPts val="600"/>
              </a:spcAft>
              <a:buFont typeface="+mj-lt"/>
              <a:buAutoNum type="arabicPeriod"/>
            </a:pPr>
            <a:r>
              <a:rPr lang="en-GB" sz="2000" dirty="0">
                <a:latin typeface="Arial" panose="020B0604020202020204" pitchFamily="34" charset="0"/>
                <a:cs typeface="Arial" panose="020B0604020202020204" pitchFamily="34" charset="0"/>
              </a:rPr>
              <a:t>Find out what health and wellbeing issues are important in your area.</a:t>
            </a:r>
          </a:p>
          <a:p>
            <a:pPr marL="457200" indent="-457200">
              <a:spcAft>
                <a:spcPts val="600"/>
              </a:spcAft>
              <a:buFont typeface="+mj-lt"/>
              <a:buAutoNum type="arabicPeriod"/>
            </a:pPr>
            <a:r>
              <a:rPr lang="en-GB" sz="2000" dirty="0">
                <a:latin typeface="Arial" panose="020B0604020202020204" pitchFamily="34" charset="0"/>
                <a:cs typeface="Arial" panose="020B0604020202020204" pitchFamily="34" charset="0"/>
              </a:rPr>
              <a:t>Assess your neighbourhood and identify your main areas for improvement.</a:t>
            </a:r>
          </a:p>
          <a:p>
            <a:pPr marL="457200" indent="-457200">
              <a:spcAft>
                <a:spcPts val="600"/>
              </a:spcAft>
              <a:buFont typeface="+mj-lt"/>
              <a:buAutoNum type="arabicPeriod"/>
            </a:pPr>
            <a:r>
              <a:rPr lang="en-GB" sz="2000" dirty="0">
                <a:latin typeface="Arial" panose="020B0604020202020204" pitchFamily="34" charset="0"/>
                <a:cs typeface="Arial" panose="020B0604020202020204" pitchFamily="34" charset="0"/>
              </a:rPr>
              <a:t>Generate ideas for improving your local area to meet health and wellbeing needs.</a:t>
            </a:r>
          </a:p>
          <a:p>
            <a:pPr marL="457200" indent="-457200">
              <a:spcAft>
                <a:spcPts val="600"/>
              </a:spcAft>
              <a:buFont typeface="+mj-lt"/>
              <a:buAutoNum type="arabicPeriod"/>
            </a:pPr>
            <a:r>
              <a:rPr lang="en-GB" sz="2000" dirty="0">
                <a:latin typeface="Arial" panose="020B0604020202020204" pitchFamily="34" charset="0"/>
                <a:cs typeface="Arial" panose="020B0604020202020204" pitchFamily="34" charset="0"/>
              </a:rPr>
              <a:t>Work out which needs the ideas meet, and who they help.</a:t>
            </a:r>
          </a:p>
          <a:p>
            <a:pPr marL="457200" indent="-457200">
              <a:spcAft>
                <a:spcPts val="600"/>
              </a:spcAft>
              <a:buFont typeface="+mj-lt"/>
              <a:buAutoNum type="arabicPeriod"/>
            </a:pPr>
            <a:r>
              <a:rPr lang="en-GB" sz="2000" dirty="0">
                <a:latin typeface="Arial" panose="020B0604020202020204" pitchFamily="34" charset="0"/>
                <a:cs typeface="Arial" panose="020B0604020202020204" pitchFamily="34" charset="0"/>
              </a:rPr>
              <a:t>Prioritise your ideas, for example by highlighting the ideas that benefit most people, in many ways and which are achievable and affordable.</a:t>
            </a:r>
          </a:p>
          <a:p>
            <a:pPr marL="457200" indent="-457200">
              <a:spcAft>
                <a:spcPts val="1200"/>
              </a:spcAft>
              <a:buFont typeface="+mj-lt"/>
              <a:buAutoNum type="arabicPeriod"/>
            </a:pPr>
            <a:r>
              <a:rPr lang="en-GB" sz="2000" dirty="0">
                <a:latin typeface="Arial" panose="020B0604020202020204" pitchFamily="34" charset="0"/>
                <a:cs typeface="Arial" panose="020B0604020202020204" pitchFamily="34" charset="0"/>
              </a:rPr>
              <a:t>Write these ideas (and the rationale behind them) into your draft Neighbourhood Plan, so you can consult people in your neighbourhood more widely.  </a:t>
            </a:r>
          </a:p>
          <a:p>
            <a:r>
              <a:rPr lang="en-GB" sz="2000" dirty="0">
                <a:latin typeface="Arial" panose="020B0604020202020204" pitchFamily="34" charset="0"/>
                <a:cs typeface="Arial" panose="020B0604020202020204" pitchFamily="34" charset="0"/>
              </a:rPr>
              <a:t>As with the rest of your Neighbourhood Plan, it’s a good idea to do some of this work through community meetings, online collaboration, residents surveys, etc.</a:t>
            </a:r>
          </a:p>
        </p:txBody>
      </p:sp>
      <p:sp>
        <p:nvSpPr>
          <p:cNvPr id="5" name="Footer Placeholder 4"/>
          <p:cNvSpPr>
            <a:spLocks noGrp="1"/>
          </p:cNvSpPr>
          <p:nvPr>
            <p:ph type="ftr" sz="quarter" idx="11"/>
          </p:nvPr>
        </p:nvSpPr>
        <p:spPr/>
        <p:txBody>
          <a:bodyPr/>
          <a:lstStyle/>
          <a:p>
            <a:r>
              <a:rPr lang="en-GB"/>
              <a:t>Draft</a:t>
            </a:r>
          </a:p>
        </p:txBody>
      </p:sp>
      <p:pic>
        <p:nvPicPr>
          <p:cNvPr id="7" name="Picture 6" descr="SCC2014-Black.png"/>
          <p:cNvPicPr>
            <a:picLocks noChangeAspect="1"/>
          </p:cNvPicPr>
          <p:nvPr/>
        </p:nvPicPr>
        <p:blipFill>
          <a:blip r:embed="rId2" cstate="screen"/>
          <a:stretch>
            <a:fillRect/>
          </a:stretch>
        </p:blipFill>
        <p:spPr>
          <a:xfrm>
            <a:off x="11035042" y="5719023"/>
            <a:ext cx="880583" cy="81988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64" y="677557"/>
            <a:ext cx="2840003" cy="720000"/>
          </a:xfrm>
          <a:prstGeom prst="rect">
            <a:avLst/>
          </a:prstGeom>
        </p:spPr>
      </p:pic>
    </p:spTree>
    <p:extLst>
      <p:ext uri="{BB962C8B-B14F-4D97-AF65-F5344CB8AC3E}">
        <p14:creationId xmlns:p14="http://schemas.microsoft.com/office/powerpoint/2010/main" val="2729314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89889"/>
            <a:ext cx="7223567" cy="1325563"/>
          </a:xfrm>
        </p:spPr>
        <p:txBody>
          <a:bodyPr>
            <a:normAutofit/>
          </a:bodyPr>
          <a:lstStyle/>
          <a:p>
            <a:r>
              <a:rPr lang="en-GB" sz="4000" dirty="0">
                <a:latin typeface="Arial" panose="020B0604020202020204" pitchFamily="34" charset="0"/>
                <a:cs typeface="Arial" panose="020B0604020202020204" pitchFamily="34" charset="0"/>
              </a:rPr>
              <a:t>Who lives in your area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and what needs do they have?</a:t>
            </a:r>
          </a:p>
        </p:txBody>
      </p:sp>
      <p:sp>
        <p:nvSpPr>
          <p:cNvPr id="3" name="Content Placeholder 2"/>
          <p:cNvSpPr>
            <a:spLocks noGrp="1"/>
          </p:cNvSpPr>
          <p:nvPr>
            <p:ph idx="1"/>
          </p:nvPr>
        </p:nvSpPr>
        <p:spPr>
          <a:xfrm>
            <a:off x="580020" y="2629678"/>
            <a:ext cx="11031960" cy="3673668"/>
          </a:xfrm>
        </p:spPr>
        <p:txBody>
          <a:bodyPr numCol="2">
            <a:noAutofit/>
          </a:bodyPr>
          <a:lstStyle/>
          <a:p>
            <a:pPr>
              <a:lnSpc>
                <a:spcPct val="100000"/>
              </a:lnSpc>
              <a:spcBef>
                <a:spcPts val="0"/>
              </a:spcBef>
            </a:pPr>
            <a:r>
              <a:rPr lang="en-GB" sz="1800" b="1" dirty="0">
                <a:latin typeface="Arial" panose="020B0604020202020204" pitchFamily="34" charset="0"/>
                <a:cs typeface="Arial" panose="020B0604020202020204" pitchFamily="34" charset="0"/>
              </a:rPr>
              <a:t>Children and young people </a:t>
            </a:r>
            <a:r>
              <a:rPr lang="en-GB" sz="1800" dirty="0">
                <a:latin typeface="Arial" panose="020B0604020202020204" pitchFamily="34" charset="0"/>
                <a:cs typeface="Arial" panose="020B0604020202020204" pitchFamily="34" charset="0"/>
              </a:rPr>
              <a:t>– Being physically active is very important for children, but they are also more vulnerable to certain risks than adults, such as road traffic accidents and air pollution.</a:t>
            </a:r>
          </a:p>
          <a:p>
            <a:pPr>
              <a:lnSpc>
                <a:spcPct val="100000"/>
              </a:lnSpc>
              <a:spcBef>
                <a:spcPts val="0"/>
              </a:spcBef>
            </a:pPr>
            <a:r>
              <a:rPr lang="en-GB" sz="1800" b="1" dirty="0">
                <a:latin typeface="Arial" panose="020B0604020202020204" pitchFamily="34" charset="0"/>
                <a:cs typeface="Arial" panose="020B0604020202020204" pitchFamily="34" charset="0"/>
              </a:rPr>
              <a:t>Working-age adults </a:t>
            </a:r>
            <a:r>
              <a:rPr lang="en-GB" sz="1800" dirty="0">
                <a:latin typeface="Arial" panose="020B0604020202020204" pitchFamily="34" charset="0"/>
                <a:cs typeface="Arial" panose="020B0604020202020204" pitchFamily="34" charset="0"/>
              </a:rPr>
              <a:t>sometimes struggle to balance the demands of work and daily living. People who are out of work are more at risk of feeling socially isolated and depressed.</a:t>
            </a:r>
          </a:p>
          <a:p>
            <a:pPr>
              <a:lnSpc>
                <a:spcPct val="100000"/>
              </a:lnSpc>
              <a:spcBef>
                <a:spcPts val="0"/>
              </a:spcBef>
            </a:pPr>
            <a:r>
              <a:rPr lang="en-GB" sz="1800" b="1" dirty="0">
                <a:latin typeface="Arial" panose="020B0604020202020204" pitchFamily="34" charset="0"/>
                <a:cs typeface="Arial" panose="020B0604020202020204" pitchFamily="34" charset="0"/>
              </a:rPr>
              <a:t>Older adults</a:t>
            </a:r>
            <a:r>
              <a:rPr lang="en-GB" sz="1800" dirty="0">
                <a:latin typeface="Arial" panose="020B0604020202020204" pitchFamily="34" charset="0"/>
                <a:cs typeface="Arial" panose="020B0604020202020204" pitchFamily="34" charset="0"/>
              </a:rPr>
              <a:t>, especially those living alone, are more vulnerable to social isolation than working-age adults. It is important for their health that they remain physically and socially active.</a:t>
            </a:r>
          </a:p>
          <a:p>
            <a:pPr marL="0" indent="0">
              <a:lnSpc>
                <a:spcPct val="100000"/>
              </a:lnSpc>
              <a:spcBef>
                <a:spcPts val="0"/>
              </a:spcBef>
              <a:buNone/>
            </a:pPr>
            <a:endParaRPr lang="en-GB" sz="1800" dirty="0">
              <a:latin typeface="Arial" panose="020B0604020202020204" pitchFamily="34" charset="0"/>
              <a:cs typeface="Arial" panose="020B0604020202020204" pitchFamily="34" charset="0"/>
            </a:endParaRPr>
          </a:p>
          <a:p>
            <a:pPr>
              <a:lnSpc>
                <a:spcPct val="100000"/>
              </a:lnSpc>
              <a:spcBef>
                <a:spcPts val="0"/>
              </a:spcBef>
            </a:pPr>
            <a:r>
              <a:rPr lang="en-GB" sz="1800" b="1" dirty="0">
                <a:latin typeface="Arial" panose="020B0604020202020204" pitchFamily="34" charset="0"/>
                <a:cs typeface="Arial" panose="020B0604020202020204" pitchFamily="34" charset="0"/>
              </a:rPr>
              <a:t>People with disabilities or health conditions </a:t>
            </a:r>
            <a:r>
              <a:rPr lang="en-GB" sz="1800" dirty="0">
                <a:latin typeface="Arial" panose="020B0604020202020204" pitchFamily="34" charset="0"/>
                <a:cs typeface="Arial" panose="020B0604020202020204" pitchFamily="34" charset="0"/>
              </a:rPr>
              <a:t>need easy access to healthcare services, but may be less mobile than others. It is important that facilities are designed to be accessible to them.</a:t>
            </a:r>
          </a:p>
          <a:p>
            <a:pPr>
              <a:lnSpc>
                <a:spcPct val="100000"/>
              </a:lnSpc>
              <a:spcBef>
                <a:spcPts val="0"/>
              </a:spcBef>
            </a:pPr>
            <a:r>
              <a:rPr lang="en-GB" sz="1800" b="1" dirty="0">
                <a:latin typeface="Arial" panose="020B0604020202020204" pitchFamily="34" charset="0"/>
                <a:cs typeface="Arial" panose="020B0604020202020204" pitchFamily="34" charset="0"/>
              </a:rPr>
              <a:t>Parents and carers </a:t>
            </a:r>
            <a:r>
              <a:rPr lang="en-GB" sz="1800" dirty="0">
                <a:latin typeface="Arial" panose="020B0604020202020204" pitchFamily="34" charset="0"/>
                <a:cs typeface="Arial" panose="020B0604020202020204" pitchFamily="34" charset="0"/>
              </a:rPr>
              <a:t>may spend a lot of time at home, and find it difficult to connect with others. They need options for exercise and self care that fit around their domestic responsibilities.</a:t>
            </a:r>
          </a:p>
          <a:p>
            <a:pPr>
              <a:lnSpc>
                <a:spcPct val="100000"/>
              </a:lnSpc>
              <a:spcBef>
                <a:spcPts val="0"/>
              </a:spcBef>
            </a:pPr>
            <a:r>
              <a:rPr lang="en-GB" sz="1800" b="1" dirty="0">
                <a:latin typeface="Arial" panose="020B0604020202020204" pitchFamily="34" charset="0"/>
                <a:cs typeface="Arial" panose="020B0604020202020204" pitchFamily="34" charset="0"/>
              </a:rPr>
              <a:t>Disadvantaged or deprived social groups </a:t>
            </a:r>
            <a:r>
              <a:rPr lang="en-GB" sz="1800" dirty="0">
                <a:latin typeface="Arial" panose="020B0604020202020204" pitchFamily="34" charset="0"/>
                <a:cs typeface="Arial" panose="020B0604020202020204" pitchFamily="34" charset="0"/>
              </a:rPr>
              <a:t>– some people find it harder to do the things they need to look after themselves, because of lack of money, awareness, family resources or stability.</a:t>
            </a:r>
          </a:p>
        </p:txBody>
      </p:sp>
      <p:sp>
        <p:nvSpPr>
          <p:cNvPr id="5" name="Footer Placeholder 4"/>
          <p:cNvSpPr>
            <a:spLocks noGrp="1"/>
          </p:cNvSpPr>
          <p:nvPr>
            <p:ph type="ftr" sz="quarter" idx="11"/>
          </p:nvPr>
        </p:nvSpPr>
        <p:spPr/>
        <p:txBody>
          <a:bodyPr/>
          <a:lstStyle/>
          <a:p>
            <a:r>
              <a:rPr lang="en-GB"/>
              <a:t>Draft</a:t>
            </a:r>
          </a:p>
        </p:txBody>
      </p:sp>
      <p:sp>
        <p:nvSpPr>
          <p:cNvPr id="7" name="TextBox 6"/>
          <p:cNvSpPr txBox="1"/>
          <p:nvPr/>
        </p:nvSpPr>
        <p:spPr>
          <a:xfrm>
            <a:off x="757659" y="1759352"/>
            <a:ext cx="10683916" cy="840230"/>
          </a:xfrm>
          <a:prstGeom prst="rect">
            <a:avLst/>
          </a:prstGeom>
          <a:noFill/>
        </p:spPr>
        <p:txBody>
          <a:bodyPr wrap="square" rtlCol="0">
            <a:spAutoFit/>
          </a:bodyPr>
          <a:lstStyle/>
          <a:p>
            <a:pPr lvl="0">
              <a:lnSpc>
                <a:spcPct val="90000"/>
              </a:lnSpc>
              <a:spcBef>
                <a:spcPts val="1000"/>
              </a:spcBef>
            </a:pPr>
            <a:r>
              <a:rPr lang="en-GB" dirty="0">
                <a:solidFill>
                  <a:prstClr val="black"/>
                </a:solidFill>
                <a:latin typeface="Arial" panose="020B0604020202020204" pitchFamily="34" charset="0"/>
                <a:cs typeface="Arial" panose="020B0604020202020204" pitchFamily="34" charset="0"/>
              </a:rPr>
              <a:t>The things people need from where they live changes throughout their lives, and different people have different needs. Finding out who lives in your area is an important first step in finding out what is important to people now, and in the future. For example: </a:t>
            </a:r>
          </a:p>
        </p:txBody>
      </p:sp>
      <p:pic>
        <p:nvPicPr>
          <p:cNvPr id="8" name="Picture 7" descr="SCC2014-Black.png"/>
          <p:cNvPicPr>
            <a:picLocks noChangeAspect="1"/>
          </p:cNvPicPr>
          <p:nvPr/>
        </p:nvPicPr>
        <p:blipFill>
          <a:blip r:embed="rId2" cstate="screen"/>
          <a:stretch>
            <a:fillRect/>
          </a:stretch>
        </p:blipFill>
        <p:spPr>
          <a:xfrm>
            <a:off x="11060442" y="5801573"/>
            <a:ext cx="880583" cy="819889"/>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659" y="515596"/>
            <a:ext cx="2840002" cy="720000"/>
          </a:xfrm>
          <a:prstGeom prst="rect">
            <a:avLst/>
          </a:prstGeom>
        </p:spPr>
      </p:pic>
    </p:spTree>
    <p:extLst>
      <p:ext uri="{BB962C8B-B14F-4D97-AF65-F5344CB8AC3E}">
        <p14:creationId xmlns:p14="http://schemas.microsoft.com/office/powerpoint/2010/main" val="2485084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106" y="309101"/>
            <a:ext cx="7165694" cy="1325563"/>
          </a:xfrm>
        </p:spPr>
        <p:txBody>
          <a:bodyPr>
            <a:normAutofit/>
          </a:bodyPr>
          <a:lstStyle/>
          <a:p>
            <a:r>
              <a:rPr lang="en-GB" sz="4000" dirty="0">
                <a:latin typeface="Arial" panose="020B0604020202020204" pitchFamily="34" charset="0"/>
                <a:cs typeface="Arial" panose="020B0604020202020204" pitchFamily="34" charset="0"/>
              </a:rPr>
              <a:t>Who lives in your area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and what needs do they have?</a:t>
            </a:r>
          </a:p>
        </p:txBody>
      </p:sp>
      <p:sp>
        <p:nvSpPr>
          <p:cNvPr id="3" name="Content Placeholder 2"/>
          <p:cNvSpPr>
            <a:spLocks noGrp="1"/>
          </p:cNvSpPr>
          <p:nvPr>
            <p:ph idx="1"/>
          </p:nvPr>
        </p:nvSpPr>
        <p:spPr/>
        <p:txBody>
          <a:bodyPr>
            <a:normAutofit/>
          </a:bodyPr>
          <a:lstStyle/>
          <a:p>
            <a:r>
              <a:rPr lang="en-GB" sz="2000" dirty="0">
                <a:latin typeface="Arial" panose="020B0604020202020204" pitchFamily="34" charset="0"/>
                <a:cs typeface="Arial" panose="020B0604020202020204" pitchFamily="34" charset="0"/>
              </a:rPr>
              <a:t>You can see ward-level population data for Surrey (see example on following slides): </a:t>
            </a:r>
          </a:p>
          <a:p>
            <a:pPr marL="216000" indent="0">
              <a:buNone/>
            </a:pPr>
            <a:r>
              <a:rPr lang="en-GB" sz="2000" dirty="0">
                <a:latin typeface="Arial" panose="020B0604020202020204" pitchFamily="34" charset="0"/>
                <a:cs typeface="Arial" panose="020B0604020202020204" pitchFamily="34" charset="0"/>
                <a:hlinkClick r:id="rId2"/>
              </a:rPr>
              <a:t>http://www.surreyi.gov.uk/ProfileBrowser.aspx?by=theme&amp;pid=34&amp;rt=37</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Or get local population data at a different level of spatial aggregation (e.g. Parish):</a:t>
            </a:r>
          </a:p>
          <a:p>
            <a:pPr marL="216000" indent="0">
              <a:buNone/>
            </a:pPr>
            <a:r>
              <a:rPr lang="en-GB" sz="2000" dirty="0">
                <a:latin typeface="Arial" panose="020B0604020202020204" pitchFamily="34" charset="0"/>
                <a:cs typeface="Arial" panose="020B0604020202020204" pitchFamily="34" charset="0"/>
                <a:hlinkClick r:id="rId3"/>
              </a:rPr>
              <a:t>http://www.surreyi.gov.uk/ProfileLocateTool.aspx</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Office of National Statistics provide local data on population, including information on social and economic wellbeing:</a:t>
            </a:r>
          </a:p>
          <a:p>
            <a:pPr marL="216000" indent="0">
              <a:buNone/>
            </a:pPr>
            <a:r>
              <a:rPr lang="en-GB" sz="2000" dirty="0">
                <a:latin typeface="Arial" panose="020B0604020202020204" pitchFamily="34" charset="0"/>
                <a:cs typeface="Arial" panose="020B0604020202020204" pitchFamily="34" charset="0"/>
                <a:hlinkClick r:id="rId4"/>
              </a:rPr>
              <a:t>http://www.neighbourhood.statistics.gov.uk/dissemination/LeadHome.do?m=0&amp;s=1485789944178&amp;enc=1&amp;nsjs=true&amp;nsck=false&amp;nssvg=false&amp;nswid=1164</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You can get visual summaries of this information in the ‘Surrey Snapshots’ (see example on following slides): </a:t>
            </a:r>
            <a:r>
              <a:rPr lang="en-GB" sz="2000" dirty="0">
                <a:latin typeface="Arial" panose="020B0604020202020204" pitchFamily="34" charset="0"/>
                <a:cs typeface="Arial" panose="020B0604020202020204" pitchFamily="34" charset="0"/>
                <a:hlinkClick r:id="rId5"/>
              </a:rPr>
              <a:t>http://www.surreyi.gov.uk/grouppage.aspx?groupid=58</a:t>
            </a:r>
            <a:endParaRPr lang="en-GB"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Draft</a:t>
            </a:r>
          </a:p>
        </p:txBody>
      </p:sp>
      <p:pic>
        <p:nvPicPr>
          <p:cNvPr id="7" name="Picture 6" descr="SCC2014-Black.png"/>
          <p:cNvPicPr>
            <a:picLocks noChangeAspect="1"/>
          </p:cNvPicPr>
          <p:nvPr/>
        </p:nvPicPr>
        <p:blipFill>
          <a:blip r:embed="rId6" cstate="screen"/>
          <a:stretch>
            <a:fillRect/>
          </a:stretch>
        </p:blipFill>
        <p:spPr>
          <a:xfrm>
            <a:off x="11060442" y="5801573"/>
            <a:ext cx="880583" cy="81988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530" y="623456"/>
            <a:ext cx="2840002" cy="720000"/>
          </a:xfrm>
          <a:prstGeom prst="rect">
            <a:avLst/>
          </a:prstGeom>
        </p:spPr>
      </p:pic>
    </p:spTree>
    <p:extLst>
      <p:ext uri="{BB962C8B-B14F-4D97-AF65-F5344CB8AC3E}">
        <p14:creationId xmlns:p14="http://schemas.microsoft.com/office/powerpoint/2010/main" val="2200283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424" y="300033"/>
            <a:ext cx="6469695" cy="1325563"/>
          </a:xfrm>
        </p:spPr>
        <p:txBody>
          <a:bodyPr>
            <a:normAutofit/>
          </a:bodyPr>
          <a:lstStyle/>
          <a:p>
            <a:r>
              <a:rPr lang="en-GB" sz="4000" dirty="0">
                <a:latin typeface="Arial" panose="020B0604020202020204" pitchFamily="34" charset="0"/>
                <a:cs typeface="Arial" panose="020B0604020202020204" pitchFamily="34" charset="0"/>
              </a:rPr>
              <a:t>Ward-level population data: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example from Surrey-</a:t>
            </a:r>
            <a:r>
              <a:rPr lang="en-GB" sz="4000" dirty="0" err="1">
                <a:latin typeface="Arial" panose="020B0604020202020204" pitchFamily="34" charset="0"/>
                <a:cs typeface="Arial" panose="020B0604020202020204" pitchFamily="34" charset="0"/>
              </a:rPr>
              <a:t>i</a:t>
            </a:r>
            <a:endParaRPr lang="en-GB" sz="4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838200" y="1661886"/>
            <a:ext cx="2184575" cy="4956628"/>
          </a:xfrm>
          <a:prstGeom prst="rect">
            <a:avLst/>
          </a:prstGeom>
          <a:ln>
            <a:noFill/>
          </a:ln>
        </p:spPr>
      </p:pic>
      <p:pic>
        <p:nvPicPr>
          <p:cNvPr id="9" name="Picture 8"/>
          <p:cNvPicPr>
            <a:picLocks noChangeAspect="1"/>
          </p:cNvPicPr>
          <p:nvPr/>
        </p:nvPicPr>
        <p:blipFill>
          <a:blip r:embed="rId3"/>
          <a:stretch>
            <a:fillRect/>
          </a:stretch>
        </p:blipFill>
        <p:spPr>
          <a:xfrm>
            <a:off x="3782784" y="1777996"/>
            <a:ext cx="7658623" cy="2923041"/>
          </a:xfrm>
          <a:prstGeom prst="rect">
            <a:avLst/>
          </a:prstGeom>
        </p:spPr>
      </p:pic>
      <p:sp>
        <p:nvSpPr>
          <p:cNvPr id="10" name="Oval 9"/>
          <p:cNvSpPr/>
          <p:nvPr/>
        </p:nvSpPr>
        <p:spPr>
          <a:xfrm>
            <a:off x="631373" y="3672118"/>
            <a:ext cx="2601861" cy="1190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672115" y="1676396"/>
            <a:ext cx="7874000" cy="31278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flipV="1">
            <a:off x="3022775" y="3033486"/>
            <a:ext cx="649340" cy="9506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GB"/>
              <a:t>Draft</a:t>
            </a:r>
          </a:p>
        </p:txBody>
      </p:sp>
      <p:pic>
        <p:nvPicPr>
          <p:cNvPr id="12" name="Picture 11" descr="SCC2014-Black.png"/>
          <p:cNvPicPr>
            <a:picLocks noChangeAspect="1"/>
          </p:cNvPicPr>
          <p:nvPr/>
        </p:nvPicPr>
        <p:blipFill>
          <a:blip r:embed="rId4" cstate="screen"/>
          <a:stretch>
            <a:fillRect/>
          </a:stretch>
        </p:blipFill>
        <p:spPr>
          <a:xfrm>
            <a:off x="11060442" y="5801573"/>
            <a:ext cx="880583" cy="819889"/>
          </a:xfrm>
          <a:prstGeom prst="rect">
            <a:avLst/>
          </a:prstGeom>
        </p:spPr>
      </p:pic>
      <p:sp>
        <p:nvSpPr>
          <p:cNvPr id="3" name="TextBox 2"/>
          <p:cNvSpPr txBox="1"/>
          <p:nvPr/>
        </p:nvSpPr>
        <p:spPr>
          <a:xfrm>
            <a:off x="3553452" y="5126914"/>
            <a:ext cx="831651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hlinkClick r:id="rId5"/>
              </a:rPr>
              <a:t>http://www.surreyi.gov.uk/ProfileBrowser.aspx?by=theme&amp;pid=34&amp;rt=37</a:t>
            </a:r>
            <a:endParaRPr lang="en-GB" sz="2000" dirty="0"/>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481832"/>
            <a:ext cx="2840002" cy="720000"/>
          </a:xfrm>
          <a:prstGeom prst="rect">
            <a:avLst/>
          </a:prstGeom>
        </p:spPr>
      </p:pic>
    </p:spTree>
    <p:extLst>
      <p:ext uri="{BB962C8B-B14F-4D97-AF65-F5344CB8AC3E}">
        <p14:creationId xmlns:p14="http://schemas.microsoft.com/office/powerpoint/2010/main" val="2095021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9336" y="373064"/>
            <a:ext cx="5675013" cy="1075923"/>
          </a:xfrm>
        </p:spPr>
        <p:txBody>
          <a:bodyPr>
            <a:noAutofit/>
          </a:bodyPr>
          <a:lstStyle/>
          <a:p>
            <a:r>
              <a:rPr lang="en-GB" sz="4000" dirty="0">
                <a:latin typeface="Arial" panose="020B0604020202020204" pitchFamily="34" charset="0"/>
                <a:cs typeface="Arial" panose="020B0604020202020204" pitchFamily="34" charset="0"/>
              </a:rPr>
              <a:t>Surrey Snapshots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 example from Surrey-</a:t>
            </a:r>
            <a:r>
              <a:rPr lang="en-GB" sz="4000" dirty="0" err="1">
                <a:latin typeface="Arial" panose="020B0604020202020204" pitchFamily="34" charset="0"/>
                <a:cs typeface="Arial" panose="020B0604020202020204" pitchFamily="34" charset="0"/>
              </a:rPr>
              <a:t>i</a:t>
            </a:r>
            <a:endParaRPr lang="en-GB" sz="40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GB"/>
              <a:t>Draft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620000"/>
            <a:ext cx="8439864" cy="4752000"/>
          </a:xfrm>
          <a:prstGeom prst="rect">
            <a:avLst/>
          </a:prstGeom>
        </p:spPr>
      </p:pic>
      <p:sp>
        <p:nvSpPr>
          <p:cNvPr id="8" name="TextBox 7"/>
          <p:cNvSpPr txBox="1"/>
          <p:nvPr/>
        </p:nvSpPr>
        <p:spPr>
          <a:xfrm>
            <a:off x="9568097" y="1656000"/>
            <a:ext cx="2042931" cy="923330"/>
          </a:xfrm>
          <a:prstGeom prst="rect">
            <a:avLst/>
          </a:prstGeom>
          <a:noFill/>
        </p:spPr>
        <p:txBody>
          <a:bodyPr wrap="square" rtlCol="0">
            <a:spAutoFit/>
          </a:bodyPr>
          <a:lstStyle/>
          <a:p>
            <a:r>
              <a:rPr lang="en-GB" dirty="0">
                <a:hlinkClick r:id="rId3"/>
              </a:rPr>
              <a:t>http://www.surreyi.gov.uk/grouppage.aspx?groupid=58</a:t>
            </a:r>
            <a:endParaRPr lang="en-GB"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0" y="373064"/>
            <a:ext cx="2840002" cy="720000"/>
          </a:xfrm>
          <a:prstGeom prst="rect">
            <a:avLst/>
          </a:prstGeom>
        </p:spPr>
      </p:pic>
      <p:pic>
        <p:nvPicPr>
          <p:cNvPr id="11" name="Picture 10" descr="SCC2014-Black.png"/>
          <p:cNvPicPr>
            <a:picLocks noChangeAspect="1"/>
          </p:cNvPicPr>
          <p:nvPr/>
        </p:nvPicPr>
        <p:blipFill>
          <a:blip r:embed="rId5" cstate="screen"/>
          <a:stretch>
            <a:fillRect/>
          </a:stretch>
        </p:blipFill>
        <p:spPr>
          <a:xfrm>
            <a:off x="11060442" y="5801573"/>
            <a:ext cx="880583" cy="819889"/>
          </a:xfrm>
          <a:prstGeom prst="rect">
            <a:avLst/>
          </a:prstGeom>
        </p:spPr>
      </p:pic>
    </p:spTree>
    <p:extLst>
      <p:ext uri="{BB962C8B-B14F-4D97-AF65-F5344CB8AC3E}">
        <p14:creationId xmlns:p14="http://schemas.microsoft.com/office/powerpoint/2010/main" val="323720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2055</Words>
  <Application>Microsoft Office PowerPoint</Application>
  <PresentationFormat>Widescreen</PresentationFormat>
  <Paragraphs>202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Healthy Places</vt:lpstr>
      <vt:lpstr>What does health have to do with Neighbourhood Plans?</vt:lpstr>
      <vt:lpstr>What helps people lead happy, healthy lives?</vt:lpstr>
      <vt:lpstr>What do people want from where they live, to lead happy, healthy lives?</vt:lpstr>
      <vt:lpstr>7 steps to building health into your Neighbourhood Plan</vt:lpstr>
      <vt:lpstr>Who lives in your area  and what needs do they have?</vt:lpstr>
      <vt:lpstr>Who lives in your area  and what needs do they have?</vt:lpstr>
      <vt:lpstr>Ward-level population data:  example from Surrey-i</vt:lpstr>
      <vt:lpstr>Surrey Snapshots - example from Surrey-i</vt:lpstr>
      <vt:lpstr>What health and wellbeing issues are important in your area?</vt:lpstr>
      <vt:lpstr>Surrey Snapshots  - example from Surrey-i</vt:lpstr>
      <vt:lpstr>Ward-level wellbeing data   - example from Surrey-i</vt:lpstr>
      <vt:lpstr>How good are your local facilities and services?</vt:lpstr>
      <vt:lpstr>How good are your local facilities and services?</vt:lpstr>
      <vt:lpstr>Generating ideas to meet  local health and wellbeing needs</vt:lpstr>
      <vt:lpstr>Get ideas from… Sport England</vt:lpstr>
      <vt:lpstr>Get ideas from… Sustrans</vt:lpstr>
      <vt:lpstr>Get ideas from… Go 20 campaign</vt:lpstr>
      <vt:lpstr>What needs do your ideas meet, and who do they help?</vt:lpstr>
      <vt:lpstr>Prioritise your ideas</vt:lpstr>
      <vt:lpstr>Write your ideas into your draft Neighbourhood Plan</vt:lpstr>
      <vt:lpstr>Links to useful documents and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2017-03-22T19:02:26Z</dcterms:created>
  <dcterms:modified xsi:type="dcterms:W3CDTF">2017-11-24T08:54:13Z</dcterms:modified>
</cp:coreProperties>
</file>